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4" d="100"/>
          <a:sy n="114" d="100"/>
        </p:scale>
        <p:origin x="3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4426-B654-441A-A425-2085B89E7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1CE738-685D-4756-AA38-10CA8A4AD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645C58-DB33-406F-8F25-07AE22BF4E9B}"/>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00CF129B-07D8-4AA4-92BA-9CF7C6AA04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75FD4B-E50F-49C3-8E0B-69579EAF19C8}"/>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110458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9AFF-6839-4859-812C-E10860B220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65181E-996D-4E5B-BB16-5EC95BF164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404C8C-6C07-406F-AA3C-39C0F8835F29}"/>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AD1D2D5B-7092-418F-A3B0-95B505307A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B10B6A-583F-413C-83A9-EC982E85F0F4}"/>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341622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B44AE7-64EC-4E56-8C2A-5F2BABB567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BF738B-4098-4E55-B23A-34BFE96D7B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E143E3-BB18-4BAF-8D38-03E515632B0C}"/>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3BAC678F-0151-4FE4-9247-94EF5C65E5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BD7AE-F693-4E28-9A0E-51EC4C61EB54}"/>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426306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39B1-6C8D-4500-8C49-F39B3E286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4F5DD0-E1CD-4B14-AEE5-8FF0E53D4A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4C01C4-2E50-44A4-B353-356818DD4902}"/>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D1AD213C-0133-46E9-8F5B-2B8E5052C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59D9B5-FF85-4D37-AC41-0EF7401D0C9D}"/>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57274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80781-AFC3-4AD4-93F4-90FB393C3D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59647F-36C8-4FDE-BA12-44AF20FD1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4A064C-1EA9-4E2D-9589-2FF4656DF129}"/>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809469CF-BCA0-45E6-86B0-CFE385598A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CA644-F223-44B2-BE3A-9090C2CCD055}"/>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1593571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C49A-D7E4-43C0-A8D2-702D7EF4C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635466-80EB-4EF2-9A10-A9564AA50E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2D7BEF-087E-4E6A-A1CB-328342211F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5A5A82-DC00-4095-B5CE-3B5E851AD984}"/>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6" name="Footer Placeholder 5">
            <a:extLst>
              <a:ext uri="{FF2B5EF4-FFF2-40B4-BE49-F238E27FC236}">
                <a16:creationId xmlns:a16="http://schemas.microsoft.com/office/drawing/2014/main" id="{F54B475B-6237-47F4-92EA-F59C342B4F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60BFD8-82E9-436E-8D07-E5E9256DC281}"/>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56798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AAFE-4023-441E-8B4F-1EA98EE198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DE12D6-485C-4878-B0D8-02E340C47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25D1BA-73E4-4925-B32D-48F2D31D25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6E9911-22A2-4E2D-BBBE-7834E7E680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E41D79-EEE7-4D2B-87F9-6640F16CA3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2411A0-B63E-41DA-BB16-9508BA28D660}"/>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8" name="Footer Placeholder 7">
            <a:extLst>
              <a:ext uri="{FF2B5EF4-FFF2-40B4-BE49-F238E27FC236}">
                <a16:creationId xmlns:a16="http://schemas.microsoft.com/office/drawing/2014/main" id="{63788436-C22D-4A47-910B-E2B42FED19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0028E2-0C78-4478-9AED-E3C1C1E3D5B8}"/>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111497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A9B4-F8A2-4115-81F9-22AB98CF7A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621D69-A68B-4EF9-A859-9C076AFE43B3}"/>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4" name="Footer Placeholder 3">
            <a:extLst>
              <a:ext uri="{FF2B5EF4-FFF2-40B4-BE49-F238E27FC236}">
                <a16:creationId xmlns:a16="http://schemas.microsoft.com/office/drawing/2014/main" id="{EB1A6AC0-B2A8-4CB0-B8D3-157E4519F5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6E3004-4D1D-4924-A269-3636F8113959}"/>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323807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A725C-0294-426B-B29A-B0A9D99224F9}"/>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3" name="Footer Placeholder 2">
            <a:extLst>
              <a:ext uri="{FF2B5EF4-FFF2-40B4-BE49-F238E27FC236}">
                <a16:creationId xmlns:a16="http://schemas.microsoft.com/office/drawing/2014/main" id="{3169726B-E0F4-41F7-9B8E-6C3D448D2A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24121C-6A33-4F9B-9A16-4C82E8F6BFEF}"/>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299183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7D01-C270-4AEA-81B3-36F63D45F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12C965-6B67-4667-AF1D-1B6785363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AFF7C4-4C2B-4335-B9C6-DBDF8AB14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09413B-5E1A-4805-BDA6-C6DBA4D5BFC7}"/>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6" name="Footer Placeholder 5">
            <a:extLst>
              <a:ext uri="{FF2B5EF4-FFF2-40B4-BE49-F238E27FC236}">
                <a16:creationId xmlns:a16="http://schemas.microsoft.com/office/drawing/2014/main" id="{872EB204-54B7-46A4-B074-2FACECB36C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81482-98EF-4181-8FA1-82795BB6E186}"/>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223577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5A18-5D8F-4ED9-B107-4E5A67D5B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E34F40-5057-4DFC-8612-988B6C606A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F50B71-38C0-4D49-BDE6-2D24317CB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228E17-8419-4209-94AC-E618B3F7F621}"/>
              </a:ext>
            </a:extLst>
          </p:cNvPr>
          <p:cNvSpPr>
            <a:spLocks noGrp="1"/>
          </p:cNvSpPr>
          <p:nvPr>
            <p:ph type="dt" sz="half" idx="10"/>
          </p:nvPr>
        </p:nvSpPr>
        <p:spPr/>
        <p:txBody>
          <a:bodyPr/>
          <a:lstStyle/>
          <a:p>
            <a:fld id="{8F865C07-3569-40B7-A182-576A43E94E6B}" type="datetimeFigureOut">
              <a:rPr lang="en-GB" smtClean="0"/>
              <a:t>01/07/2021</a:t>
            </a:fld>
            <a:endParaRPr lang="en-GB"/>
          </a:p>
        </p:txBody>
      </p:sp>
      <p:sp>
        <p:nvSpPr>
          <p:cNvPr id="6" name="Footer Placeholder 5">
            <a:extLst>
              <a:ext uri="{FF2B5EF4-FFF2-40B4-BE49-F238E27FC236}">
                <a16:creationId xmlns:a16="http://schemas.microsoft.com/office/drawing/2014/main" id="{4D52B805-0947-4989-B620-3D4A67422B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084118-8160-42D6-96C8-1294DB8E234E}"/>
              </a:ext>
            </a:extLst>
          </p:cNvPr>
          <p:cNvSpPr>
            <a:spLocks noGrp="1"/>
          </p:cNvSpPr>
          <p:nvPr>
            <p:ph type="sldNum" sz="quarter" idx="12"/>
          </p:nvPr>
        </p:nvSpPr>
        <p:spPr/>
        <p:txBody>
          <a:bodyPr/>
          <a:lstStyle/>
          <a:p>
            <a:fld id="{A839DEA5-96CD-4E4E-A1C6-80A189B1AF95}" type="slidenum">
              <a:rPr lang="en-GB" smtClean="0"/>
              <a:t>‹#›</a:t>
            </a:fld>
            <a:endParaRPr lang="en-GB"/>
          </a:p>
        </p:txBody>
      </p:sp>
    </p:spTree>
    <p:extLst>
      <p:ext uri="{BB962C8B-B14F-4D97-AF65-F5344CB8AC3E}">
        <p14:creationId xmlns:p14="http://schemas.microsoft.com/office/powerpoint/2010/main" val="4201402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217E0-5A41-4C14-9861-C936F3496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D9C62A-4527-4194-A4CE-677917FD9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888EDF-AAFF-4E4A-8524-7DD36ACA9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65C07-3569-40B7-A182-576A43E94E6B}" type="datetimeFigureOut">
              <a:rPr lang="en-GB" smtClean="0"/>
              <a:t>01/07/2021</a:t>
            </a:fld>
            <a:endParaRPr lang="en-GB"/>
          </a:p>
        </p:txBody>
      </p:sp>
      <p:sp>
        <p:nvSpPr>
          <p:cNvPr id="5" name="Footer Placeholder 4">
            <a:extLst>
              <a:ext uri="{FF2B5EF4-FFF2-40B4-BE49-F238E27FC236}">
                <a16:creationId xmlns:a16="http://schemas.microsoft.com/office/drawing/2014/main" id="{7369C7F4-99F9-457A-BC29-F62D0420C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ADE18E-F03D-4586-ADBE-535593D7CB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9DEA5-96CD-4E4E-A1C6-80A189B1AF95}" type="slidenum">
              <a:rPr lang="en-GB" smtClean="0"/>
              <a:t>‹#›</a:t>
            </a:fld>
            <a:endParaRPr lang="en-GB"/>
          </a:p>
        </p:txBody>
      </p:sp>
    </p:spTree>
    <p:extLst>
      <p:ext uri="{BB962C8B-B14F-4D97-AF65-F5344CB8AC3E}">
        <p14:creationId xmlns:p14="http://schemas.microsoft.com/office/powerpoint/2010/main" val="424092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1D2810-50C7-4947-9000-04C906626B0A}"/>
              </a:ext>
            </a:extLst>
          </p:cNvPr>
          <p:cNvGrpSpPr/>
          <p:nvPr/>
        </p:nvGrpSpPr>
        <p:grpSpPr>
          <a:xfrm>
            <a:off x="4597067" y="2002385"/>
            <a:ext cx="7785892" cy="1831207"/>
            <a:chOff x="0" y="-529104"/>
            <a:chExt cx="3879215" cy="1832230"/>
          </a:xfrm>
        </p:grpSpPr>
        <p:sp>
          <p:nvSpPr>
            <p:cNvPr id="5" name="TextBox 1040">
              <a:extLst>
                <a:ext uri="{FF2B5EF4-FFF2-40B4-BE49-F238E27FC236}">
                  <a16:creationId xmlns:a16="http://schemas.microsoft.com/office/drawing/2014/main" id="{C653FD71-E721-4643-8515-5932F43BAD0E}"/>
                </a:ext>
              </a:extLst>
            </p:cNvPr>
            <p:cNvSpPr txBox="1"/>
            <p:nvPr/>
          </p:nvSpPr>
          <p:spPr>
            <a:xfrm>
              <a:off x="0" y="-529104"/>
              <a:ext cx="3879215" cy="1832230"/>
            </a:xfrm>
            <a:prstGeom prst="rect">
              <a:avLst/>
            </a:prstGeom>
            <a:noFill/>
          </p:spPr>
          <p:txBody>
            <a:bodyPr wrap="square" rtlCol="0">
              <a:spAutoFit/>
            </a:bodyPr>
            <a:lstStyle/>
            <a:p>
              <a:pPr>
                <a:lnSpc>
                  <a:spcPct val="107000"/>
                </a:lnSpc>
                <a:spcAft>
                  <a:spcPts val="800"/>
                </a:spcAft>
              </a:pPr>
              <a:r>
                <a:rPr lang="en-GB" sz="54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History Department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1042">
              <a:extLst>
                <a:ext uri="{FF2B5EF4-FFF2-40B4-BE49-F238E27FC236}">
                  <a16:creationId xmlns:a16="http://schemas.microsoft.com/office/drawing/2014/main" id="{5B359FAD-57F8-450E-AAE0-5B2780F6778C}"/>
                </a:ext>
              </a:extLst>
            </p:cNvPr>
            <p:cNvSpPr txBox="1"/>
            <p:nvPr/>
          </p:nvSpPr>
          <p:spPr>
            <a:xfrm>
              <a:off x="0" y="296883"/>
              <a:ext cx="3482975" cy="672290"/>
            </a:xfrm>
            <a:prstGeom prst="rect">
              <a:avLst/>
            </a:prstGeom>
            <a:noFill/>
          </p:spPr>
          <p:txBody>
            <a:bodyPr wrap="square" rtlCol="0">
              <a:spAutoFit/>
            </a:bodyPr>
            <a:lstStyle/>
            <a:p>
              <a:pPr>
                <a:lnSpc>
                  <a:spcPct val="107000"/>
                </a:lnSpc>
                <a:spcAft>
                  <a:spcPts val="800"/>
                </a:spcAft>
              </a:pPr>
              <a:r>
                <a:rPr lang="en-GB" i="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Learning about the past to shape our present and future.</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55AD5B1A-28FE-4B6F-9E69-236910EF6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89" y="1078735"/>
            <a:ext cx="3123994" cy="3123994"/>
          </a:xfrm>
          <a:prstGeom prst="rect">
            <a:avLst/>
          </a:prstGeom>
        </p:spPr>
      </p:pic>
      <p:pic>
        <p:nvPicPr>
          <p:cNvPr id="10" name="Picture 9">
            <a:extLst>
              <a:ext uri="{FF2B5EF4-FFF2-40B4-BE49-F238E27FC236}">
                <a16:creationId xmlns:a16="http://schemas.microsoft.com/office/drawing/2014/main" id="{8E5DC2C3-479C-4D12-AF40-00A94A4EA143}"/>
              </a:ext>
            </a:extLst>
          </p:cNvPr>
          <p:cNvPicPr/>
          <p:nvPr/>
        </p:nvPicPr>
        <p:blipFill rotWithShape="1">
          <a:blip r:embed="rId3" cstate="print">
            <a:extLst>
              <a:ext uri="{28A0092B-C50C-407E-A947-70E740481C1C}">
                <a14:useLocalDpi xmlns:a14="http://schemas.microsoft.com/office/drawing/2010/main" val="0"/>
              </a:ext>
            </a:extLst>
          </a:blip>
          <a:srcRect t="20098" r="5687" b="14581"/>
          <a:stretch/>
        </p:blipFill>
        <p:spPr bwMode="auto">
          <a:xfrm>
            <a:off x="9509760" y="5463540"/>
            <a:ext cx="2257770" cy="1090693"/>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3DDFB53-F802-45F3-BC1C-00171C6749B4}"/>
              </a:ext>
            </a:extLst>
          </p:cNvPr>
          <p:cNvSpPr/>
          <p:nvPr/>
        </p:nvSpPr>
        <p:spPr>
          <a:xfrm>
            <a:off x="330506" y="286439"/>
            <a:ext cx="11567711" cy="6309950"/>
          </a:xfrm>
          <a:prstGeom prst="rect">
            <a:avLst/>
          </a:prstGeom>
          <a:noFill/>
          <a:ln w="57150">
            <a:solidFill>
              <a:srgbClr val="98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3" name="Picture 2">
            <a:extLst>
              <a:ext uri="{FF2B5EF4-FFF2-40B4-BE49-F238E27FC236}">
                <a16:creationId xmlns:a16="http://schemas.microsoft.com/office/drawing/2014/main" id="{724A5A83-0094-4669-B6A9-E7A69827A1A4}"/>
              </a:ext>
            </a:extLst>
          </p:cNvPr>
          <p:cNvPicPr>
            <a:picLocks noChangeAspect="1"/>
          </p:cNvPicPr>
          <p:nvPr/>
        </p:nvPicPr>
        <p:blipFill rotWithShape="1">
          <a:blip r:embed="rId4">
            <a:extLst>
              <a:ext uri="{28A0092B-C50C-407E-A947-70E740481C1C}">
                <a14:useLocalDpi xmlns:a14="http://schemas.microsoft.com/office/drawing/2010/main" val="0"/>
              </a:ext>
            </a:extLst>
          </a:blip>
          <a:srcRect b="21785"/>
          <a:stretch/>
        </p:blipFill>
        <p:spPr>
          <a:xfrm>
            <a:off x="4315818" y="5979198"/>
            <a:ext cx="3597086" cy="522716"/>
          </a:xfrm>
          <a:prstGeom prst="rect">
            <a:avLst/>
          </a:prstGeom>
        </p:spPr>
      </p:pic>
    </p:spTree>
    <p:extLst>
      <p:ext uri="{BB962C8B-B14F-4D97-AF65-F5344CB8AC3E}">
        <p14:creationId xmlns:p14="http://schemas.microsoft.com/office/powerpoint/2010/main" val="3005716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10E7-F95E-4571-A453-789784845FFD}"/>
              </a:ext>
            </a:extLst>
          </p:cNvPr>
          <p:cNvSpPr>
            <a:spLocks noGrp="1"/>
          </p:cNvSpPr>
          <p:nvPr>
            <p:ph type="title"/>
          </p:nvPr>
        </p:nvSpPr>
        <p:spPr>
          <a:xfrm>
            <a:off x="838200" y="417446"/>
            <a:ext cx="10515600" cy="857747"/>
          </a:xfrm>
        </p:spPr>
        <p:txBody>
          <a:bodyPr/>
          <a:lstStyle/>
          <a:p>
            <a:pPr algn="ctr"/>
            <a:r>
              <a:rPr lang="en-GB" dirty="0"/>
              <a:t>Introduction Video</a:t>
            </a:r>
          </a:p>
        </p:txBody>
      </p:sp>
      <p:sp>
        <p:nvSpPr>
          <p:cNvPr id="4" name="Rectangle 3">
            <a:extLst>
              <a:ext uri="{FF2B5EF4-FFF2-40B4-BE49-F238E27FC236}">
                <a16:creationId xmlns:a16="http://schemas.microsoft.com/office/drawing/2014/main" id="{4EAAD380-52D0-49FE-9CCB-31887B2957F5}"/>
              </a:ext>
            </a:extLst>
          </p:cNvPr>
          <p:cNvSpPr/>
          <p:nvPr/>
        </p:nvSpPr>
        <p:spPr>
          <a:xfrm>
            <a:off x="330506" y="286439"/>
            <a:ext cx="11567711" cy="6309950"/>
          </a:xfrm>
          <a:prstGeom prst="rect">
            <a:avLst/>
          </a:prstGeom>
          <a:noFill/>
          <a:ln w="57150">
            <a:solidFill>
              <a:srgbClr val="98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01-07-2021 133800">
            <a:hlinkClick r:id="" action="ppaction://media"/>
            <a:extLst>
              <a:ext uri="{FF2B5EF4-FFF2-40B4-BE49-F238E27FC236}">
                <a16:creationId xmlns:a16="http://schemas.microsoft.com/office/drawing/2014/main" id="{4E324B5C-D765-44B0-8C5D-7F1F963491AC}"/>
              </a:ext>
            </a:extLst>
          </p:cNvPr>
          <p:cNvPicPr>
            <a:picLocks noChangeAspect="1"/>
          </p:cNvPicPr>
          <p:nvPr>
            <a:videoFile r:link="rId1"/>
            <p:extLst>
              <p:ext uri="{DAA4B4D4-6D71-4841-9C94-3DE7FCFB9230}">
                <p14:media xmlns:p14="http://schemas.microsoft.com/office/powerpoint/2010/main" r:embed="rId2">
                  <p14:trim st="1022" end="649.6666"/>
                </p14:media>
              </p:ext>
            </p:extLst>
          </p:nvPr>
        </p:nvPicPr>
        <p:blipFill>
          <a:blip r:embed="rId4"/>
          <a:stretch>
            <a:fillRect/>
          </a:stretch>
        </p:blipFill>
        <p:spPr>
          <a:xfrm>
            <a:off x="1406545" y="1275193"/>
            <a:ext cx="8551187" cy="4810043"/>
          </a:xfrm>
          <a:prstGeom prst="rect">
            <a:avLst/>
          </a:prstGeom>
        </p:spPr>
      </p:pic>
    </p:spTree>
    <p:extLst>
      <p:ext uri="{BB962C8B-B14F-4D97-AF65-F5344CB8AC3E}">
        <p14:creationId xmlns:p14="http://schemas.microsoft.com/office/powerpoint/2010/main" val="31833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CB6EB7-5626-4B9F-B537-0122242FF733}"/>
              </a:ext>
            </a:extLst>
          </p:cNvPr>
          <p:cNvSpPr/>
          <p:nvPr/>
        </p:nvSpPr>
        <p:spPr>
          <a:xfrm>
            <a:off x="330506" y="286439"/>
            <a:ext cx="11567711" cy="6309950"/>
          </a:xfrm>
          <a:prstGeom prst="rect">
            <a:avLst/>
          </a:prstGeom>
          <a:noFill/>
          <a:ln w="57150">
            <a:solidFill>
              <a:srgbClr val="98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97DF10E7-F95E-4571-A453-789784845FFD}"/>
              </a:ext>
            </a:extLst>
          </p:cNvPr>
          <p:cNvSpPr>
            <a:spLocks noGrp="1"/>
          </p:cNvSpPr>
          <p:nvPr>
            <p:ph type="title"/>
          </p:nvPr>
        </p:nvSpPr>
        <p:spPr>
          <a:xfrm>
            <a:off x="838200" y="548453"/>
            <a:ext cx="10515600" cy="857747"/>
          </a:xfrm>
        </p:spPr>
        <p:txBody>
          <a:bodyPr/>
          <a:lstStyle/>
          <a:p>
            <a:pPr algn="ctr"/>
            <a:r>
              <a:rPr lang="en-GB" dirty="0"/>
              <a:t>The Task</a:t>
            </a:r>
          </a:p>
        </p:txBody>
      </p:sp>
      <p:sp>
        <p:nvSpPr>
          <p:cNvPr id="3" name="Content Placeholder 2">
            <a:extLst>
              <a:ext uri="{FF2B5EF4-FFF2-40B4-BE49-F238E27FC236}">
                <a16:creationId xmlns:a16="http://schemas.microsoft.com/office/drawing/2014/main" id="{91697781-3273-40A0-84D7-725F9F2D66C4}"/>
              </a:ext>
            </a:extLst>
          </p:cNvPr>
          <p:cNvSpPr>
            <a:spLocks noGrp="1"/>
          </p:cNvSpPr>
          <p:nvPr>
            <p:ph idx="1"/>
          </p:nvPr>
        </p:nvSpPr>
        <p:spPr>
          <a:xfrm>
            <a:off x="838200" y="1534864"/>
            <a:ext cx="10515600" cy="4351338"/>
          </a:xfrm>
        </p:spPr>
        <p:txBody>
          <a:bodyPr>
            <a:normAutofit/>
          </a:bodyPr>
          <a:lstStyle/>
          <a:p>
            <a:pPr marL="0" indent="0" algn="just">
              <a:buNone/>
            </a:pPr>
            <a:r>
              <a:rPr lang="en-GB" sz="2400" dirty="0"/>
              <a:t>Ever wondered who you think is the most significant person in History.  Ever considered what event is the most important in History. Now is your opportunity to produce the answers.  We will be offering you, the students, the opportunity to work in pairs to plan and create a set of top trumps.  These will then be used by yourself and others to answer the questions; who or what it the most significant person or event in History.</a:t>
            </a:r>
          </a:p>
          <a:p>
            <a:pPr algn="just"/>
            <a:endParaRPr lang="en-GB" sz="2400" dirty="0"/>
          </a:p>
        </p:txBody>
      </p:sp>
      <p:pic>
        <p:nvPicPr>
          <p:cNvPr id="1028" name="Picture 4" descr="Horrible Histories Top Trumps Card Game">
            <a:extLst>
              <a:ext uri="{FF2B5EF4-FFF2-40B4-BE49-F238E27FC236}">
                <a16:creationId xmlns:a16="http://schemas.microsoft.com/office/drawing/2014/main" id="{8F89CC12-DFCF-41C3-81F5-D312042A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369" y="3932256"/>
            <a:ext cx="143185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rrible Histories “Top Trumps” Card featuring...">
            <a:extLst>
              <a:ext uri="{FF2B5EF4-FFF2-40B4-BE49-F238E27FC236}">
                <a16:creationId xmlns:a16="http://schemas.microsoft.com/office/drawing/2014/main" id="{14FACD19-038C-4A5C-AA96-EFC7A909E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3985">
            <a:off x="5400642" y="3717071"/>
            <a:ext cx="135113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09 Top Trumps Specials Horrible Histories Gaming - Gallery | Trading Card  Database">
            <a:extLst>
              <a:ext uri="{FF2B5EF4-FFF2-40B4-BE49-F238E27FC236}">
                <a16:creationId xmlns:a16="http://schemas.microsoft.com/office/drawing/2014/main" id="{8B2EE1D9-F390-482B-AFB3-C48987AAB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446" y="4052746"/>
            <a:ext cx="13284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2009 Top Trumps Specials Horrible Histories Gaming - Gallery | Trading Card  Database">
            <a:extLst>
              <a:ext uri="{FF2B5EF4-FFF2-40B4-BE49-F238E27FC236}">
                <a16:creationId xmlns:a16="http://schemas.microsoft.com/office/drawing/2014/main" id="{442038EA-3893-4BAB-8A3A-445F9EAEE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103">
            <a:off x="2725920" y="3932256"/>
            <a:ext cx="13284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2009 Top Trumps Specials Horrible Histories Gaming - Gallery | Trading Card  Database">
            <a:extLst>
              <a:ext uri="{FF2B5EF4-FFF2-40B4-BE49-F238E27FC236}">
                <a16:creationId xmlns:a16="http://schemas.microsoft.com/office/drawing/2014/main" id="{EA8EB2C8-6074-4CA5-8BB5-B5785FCE31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68498">
            <a:off x="8155923" y="3926137"/>
            <a:ext cx="13284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rrible Histories Top Trumps">
            <a:extLst>
              <a:ext uri="{FF2B5EF4-FFF2-40B4-BE49-F238E27FC236}">
                <a16:creationId xmlns:a16="http://schemas.microsoft.com/office/drawing/2014/main" id="{655DC533-B352-4D7F-A2DC-F8C894C09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6759" y="3932256"/>
            <a:ext cx="13795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Trumps Horrible Histories Card Game Toys &amp;amp; Games Poker &amp;amp; Card Games">
            <a:extLst>
              <a:ext uri="{FF2B5EF4-FFF2-40B4-BE49-F238E27FC236}">
                <a16:creationId xmlns:a16="http://schemas.microsoft.com/office/drawing/2014/main" id="{79AB35B3-BD9A-4939-83D6-EFBAE9E9BC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37792">
            <a:off x="1392087" y="3859965"/>
            <a:ext cx="13475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8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CB6EB7-5626-4B9F-B537-0122242FF733}"/>
              </a:ext>
            </a:extLst>
          </p:cNvPr>
          <p:cNvSpPr/>
          <p:nvPr/>
        </p:nvSpPr>
        <p:spPr>
          <a:xfrm>
            <a:off x="330506" y="286439"/>
            <a:ext cx="11567711" cy="6309950"/>
          </a:xfrm>
          <a:prstGeom prst="rect">
            <a:avLst/>
          </a:prstGeom>
          <a:noFill/>
          <a:ln w="57150">
            <a:solidFill>
              <a:srgbClr val="98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97DF10E7-F95E-4571-A453-789784845FFD}"/>
              </a:ext>
            </a:extLst>
          </p:cNvPr>
          <p:cNvSpPr>
            <a:spLocks noGrp="1"/>
          </p:cNvSpPr>
          <p:nvPr>
            <p:ph type="title"/>
          </p:nvPr>
        </p:nvSpPr>
        <p:spPr>
          <a:xfrm>
            <a:off x="838200" y="548453"/>
            <a:ext cx="10515600" cy="857747"/>
          </a:xfrm>
        </p:spPr>
        <p:txBody>
          <a:bodyPr/>
          <a:lstStyle/>
          <a:p>
            <a:pPr algn="ctr"/>
            <a:r>
              <a:rPr lang="en-GB" dirty="0"/>
              <a:t>Learning Objective and Success Criteria </a:t>
            </a:r>
          </a:p>
        </p:txBody>
      </p:sp>
      <p:sp>
        <p:nvSpPr>
          <p:cNvPr id="7" name="Rectangle 6">
            <a:extLst>
              <a:ext uri="{FF2B5EF4-FFF2-40B4-BE49-F238E27FC236}">
                <a16:creationId xmlns:a16="http://schemas.microsoft.com/office/drawing/2014/main" id="{F1815146-22F0-4DD9-896A-3A14137EC0D7}"/>
              </a:ext>
            </a:extLst>
          </p:cNvPr>
          <p:cNvSpPr/>
          <p:nvPr/>
        </p:nvSpPr>
        <p:spPr>
          <a:xfrm>
            <a:off x="838200" y="1691074"/>
            <a:ext cx="10146030" cy="4400948"/>
          </a:xfrm>
          <a:prstGeom prst="rect">
            <a:avLst/>
          </a:prstGeom>
        </p:spPr>
        <p:txBody>
          <a:bodyPr wrap="square">
            <a:spAutoFit/>
          </a:bodyPr>
          <a:lstStyle/>
          <a:p>
            <a:pPr algn="just">
              <a:lnSpc>
                <a:spcPct val="107000"/>
              </a:lnSpc>
              <a:spcAft>
                <a:spcPts val="800"/>
              </a:spcAft>
            </a:pPr>
            <a:r>
              <a:rPr lang="en-GB" sz="2800" b="1" u="sng" dirty="0">
                <a:latin typeface="Calibri" panose="020F0502020204030204" pitchFamily="34" charset="0"/>
                <a:ea typeface="Calibri" panose="020F0502020204030204" pitchFamily="34" charset="0"/>
                <a:cs typeface="Times New Roman" panose="02020603050405020304" pitchFamily="18" charset="0"/>
              </a:rPr>
              <a:t>Learning Objective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To explore the idea of significance within History.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b="1" u="sng" dirty="0">
                <a:latin typeface="Calibri" panose="020F0502020204030204" pitchFamily="34" charset="0"/>
                <a:ea typeface="Calibri" panose="020F0502020204030204" pitchFamily="34" charset="0"/>
                <a:cs typeface="Times New Roman" panose="02020603050405020304" pitchFamily="18" charset="0"/>
              </a:rPr>
              <a:t>Success Criteria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800" b="1" u="sng" dirty="0">
                <a:solidFill>
                  <a:srgbClr val="00B050"/>
                </a:solidFill>
                <a:latin typeface="Calibri" panose="020F0502020204030204" pitchFamily="34" charset="0"/>
                <a:ea typeface="Calibri" panose="020F0502020204030204" pitchFamily="34" charset="0"/>
                <a:cs typeface="Times New Roman" panose="02020603050405020304" pitchFamily="18" charset="0"/>
              </a:rPr>
              <a:t>All</a:t>
            </a:r>
            <a:r>
              <a:rPr lang="en-GB"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students will </a:t>
            </a:r>
            <a:r>
              <a:rPr lang="en-GB" sz="2800" b="1" u="sng" dirty="0">
                <a:solidFill>
                  <a:srgbClr val="00B050"/>
                </a:solidFill>
                <a:latin typeface="Calibri" panose="020F0502020204030204" pitchFamily="34" charset="0"/>
                <a:ea typeface="Calibri" panose="020F0502020204030204" pitchFamily="34" charset="0"/>
                <a:cs typeface="Times New Roman" panose="02020603050405020304" pitchFamily="18" charset="0"/>
              </a:rPr>
              <a:t>design</a:t>
            </a:r>
            <a:r>
              <a:rPr lang="en-GB"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and </a:t>
            </a:r>
            <a:r>
              <a:rPr lang="en-GB" sz="2800" b="1" u="sng" dirty="0">
                <a:solidFill>
                  <a:srgbClr val="00B050"/>
                </a:solidFill>
                <a:latin typeface="Calibri" panose="020F0502020204030204" pitchFamily="34" charset="0"/>
                <a:ea typeface="Calibri" panose="020F0502020204030204" pitchFamily="34" charset="0"/>
                <a:cs typeface="Times New Roman" panose="02020603050405020304" pitchFamily="18" charset="0"/>
              </a:rPr>
              <a:t>produce</a:t>
            </a:r>
            <a:r>
              <a:rPr lang="en-GB"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 set of 12 Top Trumps.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800" b="1" u="sng" dirty="0">
                <a:solidFill>
                  <a:srgbClr val="833C0B"/>
                </a:solidFill>
                <a:latin typeface="Calibri" panose="020F0502020204030204" pitchFamily="34" charset="0"/>
                <a:ea typeface="Calibri" panose="020F0502020204030204" pitchFamily="34" charset="0"/>
                <a:cs typeface="Times New Roman" panose="02020603050405020304" pitchFamily="18" charset="0"/>
              </a:rPr>
              <a:t>Most</a:t>
            </a:r>
            <a:r>
              <a:rPr lang="en-GB" sz="2800" dirty="0">
                <a:solidFill>
                  <a:srgbClr val="833C0B"/>
                </a:solidFill>
                <a:latin typeface="Calibri" panose="020F0502020204030204" pitchFamily="34" charset="0"/>
                <a:ea typeface="Calibri" panose="020F0502020204030204" pitchFamily="34" charset="0"/>
                <a:cs typeface="Times New Roman" panose="02020603050405020304" pitchFamily="18" charset="0"/>
              </a:rPr>
              <a:t> students will </a:t>
            </a:r>
            <a:r>
              <a:rPr lang="en-GB" sz="2800" b="1" u="sng" dirty="0">
                <a:solidFill>
                  <a:srgbClr val="833C0B"/>
                </a:solidFill>
                <a:latin typeface="Calibri" panose="020F0502020204030204" pitchFamily="34" charset="0"/>
                <a:ea typeface="Calibri" panose="020F0502020204030204" pitchFamily="34" charset="0"/>
                <a:cs typeface="Times New Roman" panose="02020603050405020304" pitchFamily="18" charset="0"/>
              </a:rPr>
              <a:t>produce</a:t>
            </a:r>
            <a:r>
              <a:rPr lang="en-GB" sz="2800" dirty="0">
                <a:solidFill>
                  <a:srgbClr val="833C0B"/>
                </a:solidFill>
                <a:latin typeface="Calibri" panose="020F0502020204030204" pitchFamily="34" charset="0"/>
                <a:ea typeface="Calibri" panose="020F0502020204030204" pitchFamily="34" charset="0"/>
                <a:cs typeface="Times New Roman" panose="02020603050405020304" pitchFamily="18" charset="0"/>
              </a:rPr>
              <a:t> criteria to be able to </a:t>
            </a:r>
            <a:r>
              <a:rPr lang="en-GB" sz="2800" b="1" u="sng" dirty="0">
                <a:solidFill>
                  <a:srgbClr val="833C0B"/>
                </a:solidFill>
                <a:latin typeface="Calibri" panose="020F0502020204030204" pitchFamily="34" charset="0"/>
                <a:ea typeface="Calibri" panose="020F0502020204030204" pitchFamily="34" charset="0"/>
                <a:cs typeface="Times New Roman" panose="02020603050405020304" pitchFamily="18" charset="0"/>
              </a:rPr>
              <a:t>assess</a:t>
            </a:r>
            <a:r>
              <a:rPr lang="en-GB" sz="2800" dirty="0">
                <a:solidFill>
                  <a:srgbClr val="833C0B"/>
                </a:solidFill>
                <a:latin typeface="Calibri" panose="020F0502020204030204" pitchFamily="34" charset="0"/>
                <a:ea typeface="Calibri" panose="020F0502020204030204" pitchFamily="34" charset="0"/>
                <a:cs typeface="Times New Roman" panose="02020603050405020304" pitchFamily="18" charset="0"/>
              </a:rPr>
              <a:t> the importance of individuals or events.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Some</a:t>
            </a:r>
            <a:r>
              <a:rPr lang="en-GB"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students will </a:t>
            </a:r>
            <a:r>
              <a:rPr lang="en-GB"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judge</a:t>
            </a:r>
            <a:r>
              <a:rPr lang="en-GB"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which is the most significant individuals or event.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32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CB6EB7-5626-4B9F-B537-0122242FF733}"/>
              </a:ext>
            </a:extLst>
          </p:cNvPr>
          <p:cNvSpPr/>
          <p:nvPr/>
        </p:nvSpPr>
        <p:spPr>
          <a:xfrm>
            <a:off x="330506" y="286439"/>
            <a:ext cx="11567711" cy="6309950"/>
          </a:xfrm>
          <a:prstGeom prst="rect">
            <a:avLst/>
          </a:prstGeom>
          <a:noFill/>
          <a:ln w="57150">
            <a:solidFill>
              <a:srgbClr val="98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97DF10E7-F95E-4571-A453-789784845FFD}"/>
              </a:ext>
            </a:extLst>
          </p:cNvPr>
          <p:cNvSpPr>
            <a:spLocks noGrp="1"/>
          </p:cNvSpPr>
          <p:nvPr>
            <p:ph type="title"/>
          </p:nvPr>
        </p:nvSpPr>
        <p:spPr>
          <a:xfrm>
            <a:off x="838200" y="548453"/>
            <a:ext cx="10515600" cy="857747"/>
          </a:xfrm>
        </p:spPr>
        <p:txBody>
          <a:bodyPr/>
          <a:lstStyle/>
          <a:p>
            <a:pPr algn="ctr"/>
            <a:r>
              <a:rPr lang="en-GB" dirty="0"/>
              <a:t>Sequence of Learning</a:t>
            </a:r>
          </a:p>
        </p:txBody>
      </p:sp>
      <p:sp>
        <p:nvSpPr>
          <p:cNvPr id="3" name="Content Placeholder 2">
            <a:extLst>
              <a:ext uri="{FF2B5EF4-FFF2-40B4-BE49-F238E27FC236}">
                <a16:creationId xmlns:a16="http://schemas.microsoft.com/office/drawing/2014/main" id="{91697781-3273-40A0-84D7-725F9F2D66C4}"/>
              </a:ext>
            </a:extLst>
          </p:cNvPr>
          <p:cNvSpPr>
            <a:spLocks noGrp="1"/>
          </p:cNvSpPr>
          <p:nvPr>
            <p:ph idx="1"/>
          </p:nvPr>
        </p:nvSpPr>
        <p:spPr>
          <a:xfrm>
            <a:off x="838200" y="1534864"/>
            <a:ext cx="10515600" cy="4351338"/>
          </a:xfrm>
        </p:spPr>
        <p:txBody>
          <a:bodyPr>
            <a:normAutofit/>
          </a:bodyPr>
          <a:lstStyle/>
          <a:p>
            <a:pPr lvl="0"/>
            <a:r>
              <a:rPr lang="en-GB" dirty="0"/>
              <a:t>You need to get into pairs.</a:t>
            </a:r>
          </a:p>
          <a:p>
            <a:pPr lvl="0"/>
            <a:r>
              <a:rPr lang="en-GB" dirty="0"/>
              <a:t>Your teacher could show some examples of Top Trumps.</a:t>
            </a:r>
          </a:p>
          <a:p>
            <a:pPr lvl="0"/>
            <a:r>
              <a:rPr lang="en-GB" dirty="0"/>
              <a:t>Your teacher will discuss ideas for a criteria for assessing significance.</a:t>
            </a:r>
          </a:p>
          <a:p>
            <a:pPr lvl="0"/>
            <a:r>
              <a:rPr lang="en-GB" dirty="0"/>
              <a:t>You need to work in a pair to select 12 individuals / events.</a:t>
            </a:r>
          </a:p>
          <a:p>
            <a:pPr lvl="0"/>
            <a:r>
              <a:rPr lang="en-GB" dirty="0"/>
              <a:t>You need to produce criteria.</a:t>
            </a:r>
          </a:p>
          <a:p>
            <a:pPr lvl="0"/>
            <a:r>
              <a:rPr lang="en-GB" dirty="0"/>
              <a:t>You need to produce cards.</a:t>
            </a:r>
          </a:p>
          <a:p>
            <a:pPr lvl="0"/>
            <a:r>
              <a:rPr lang="en-GB" dirty="0"/>
              <a:t>You need to print the cards and ask your teacher to laminate the cards.</a:t>
            </a:r>
          </a:p>
          <a:p>
            <a:pPr algn="just"/>
            <a:endParaRPr lang="en-GB" sz="2400" dirty="0"/>
          </a:p>
        </p:txBody>
      </p:sp>
    </p:spTree>
    <p:extLst>
      <p:ext uri="{BB962C8B-B14F-4D97-AF65-F5344CB8AC3E}">
        <p14:creationId xmlns:p14="http://schemas.microsoft.com/office/powerpoint/2010/main" val="2291436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237</Words>
  <Application>Microsoft Office PowerPoint</Application>
  <PresentationFormat>Widescreen</PresentationFormat>
  <Paragraphs>21</Paragraphs>
  <Slides>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Symbol</vt:lpstr>
      <vt:lpstr>Times New Roman</vt:lpstr>
      <vt:lpstr>Wingdings</vt:lpstr>
      <vt:lpstr>Office Theme</vt:lpstr>
      <vt:lpstr>PowerPoint Presentation</vt:lpstr>
      <vt:lpstr>Introduction Video</vt:lpstr>
      <vt:lpstr>The Task</vt:lpstr>
      <vt:lpstr>Learning Objective and Success Criteria </vt:lpstr>
      <vt:lpstr>Sequence of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Trengove, Mr</dc:creator>
  <cp:lastModifiedBy>Pollentine, Miss</cp:lastModifiedBy>
  <cp:revision>4</cp:revision>
  <dcterms:created xsi:type="dcterms:W3CDTF">2021-07-01T13:21:06Z</dcterms:created>
  <dcterms:modified xsi:type="dcterms:W3CDTF">2021-07-01T13:57:49Z</dcterms:modified>
</cp:coreProperties>
</file>