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1"/>
  </p:notesMasterIdLst>
  <p:sldIdLst>
    <p:sldId id="256" r:id="rId2"/>
    <p:sldId id="279" r:id="rId3"/>
    <p:sldId id="258" r:id="rId4"/>
    <p:sldId id="268" r:id="rId5"/>
    <p:sldId id="259" r:id="rId6"/>
    <p:sldId id="277" r:id="rId7"/>
    <p:sldId id="278" r:id="rId8"/>
    <p:sldId id="260" r:id="rId9"/>
    <p:sldId id="261" r:id="rId10"/>
    <p:sldId id="270" r:id="rId11"/>
    <p:sldId id="263" r:id="rId12"/>
    <p:sldId id="271" r:id="rId13"/>
    <p:sldId id="269" r:id="rId14"/>
    <p:sldId id="262" r:id="rId15"/>
    <p:sldId id="272" r:id="rId16"/>
    <p:sldId id="273" r:id="rId17"/>
    <p:sldId id="266" r:id="rId18"/>
    <p:sldId id="274"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147" autoAdjust="0"/>
  </p:normalViewPr>
  <p:slideViewPr>
    <p:cSldViewPr snapToGrid="0">
      <p:cViewPr varScale="1">
        <p:scale>
          <a:sx n="100" d="100"/>
          <a:sy n="100" d="100"/>
        </p:scale>
        <p:origin x="9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BB471-831B-428B-8FE4-2B77269665E0}" type="datetimeFigureOut">
              <a:rPr lang="en-GB" smtClean="0"/>
              <a:t>04/02/2025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9BDB4-1B05-4CC2-A14E-96595FF1FF9E}" type="slidenum">
              <a:rPr lang="en-GB" smtClean="0"/>
              <a:t>‹#›</a:t>
            </a:fld>
            <a:endParaRPr lang="en-GB"/>
          </a:p>
        </p:txBody>
      </p:sp>
    </p:spTree>
    <p:extLst>
      <p:ext uri="{BB962C8B-B14F-4D97-AF65-F5344CB8AC3E}">
        <p14:creationId xmlns:p14="http://schemas.microsoft.com/office/powerpoint/2010/main" val="123544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https://www.youtube.com/watch?v=Wk1vGq_J4D0</a:t>
            </a:r>
          </a:p>
        </p:txBody>
      </p:sp>
      <p:sp>
        <p:nvSpPr>
          <p:cNvPr id="4" name="Slide Number Placeholder 3"/>
          <p:cNvSpPr>
            <a:spLocks noGrp="1"/>
          </p:cNvSpPr>
          <p:nvPr>
            <p:ph type="sldNum" sz="quarter" idx="10"/>
          </p:nvPr>
        </p:nvSpPr>
        <p:spPr/>
        <p:txBody>
          <a:bodyPr/>
          <a:lstStyle/>
          <a:p>
            <a:fld id="{9C29BDB4-1B05-4CC2-A14E-96595FF1FF9E}" type="slidenum">
              <a:rPr lang="en-GB" smtClean="0"/>
              <a:t>4</a:t>
            </a:fld>
            <a:endParaRPr lang="en-GB"/>
          </a:p>
        </p:txBody>
      </p:sp>
    </p:spTree>
    <p:extLst>
      <p:ext uri="{BB962C8B-B14F-4D97-AF65-F5344CB8AC3E}">
        <p14:creationId xmlns:p14="http://schemas.microsoft.com/office/powerpoint/2010/main" val="22354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https://www.youtube.com/watch?v=u6jgWxkbR7A</a:t>
            </a:r>
          </a:p>
        </p:txBody>
      </p:sp>
      <p:sp>
        <p:nvSpPr>
          <p:cNvPr id="4" name="Slide Number Placeholder 3"/>
          <p:cNvSpPr>
            <a:spLocks noGrp="1"/>
          </p:cNvSpPr>
          <p:nvPr>
            <p:ph type="sldNum" sz="quarter" idx="10"/>
          </p:nvPr>
        </p:nvSpPr>
        <p:spPr/>
        <p:txBody>
          <a:bodyPr/>
          <a:lstStyle/>
          <a:p>
            <a:fld id="{9C29BDB4-1B05-4CC2-A14E-96595FF1FF9E}" type="slidenum">
              <a:rPr lang="en-GB" smtClean="0"/>
              <a:t>10</a:t>
            </a:fld>
            <a:endParaRPr lang="en-GB"/>
          </a:p>
        </p:txBody>
      </p:sp>
    </p:spTree>
    <p:extLst>
      <p:ext uri="{BB962C8B-B14F-4D97-AF65-F5344CB8AC3E}">
        <p14:creationId xmlns:p14="http://schemas.microsoft.com/office/powerpoint/2010/main" val="233229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https://www.youtube.com/watch?v=7xo4tUMdAMw</a:t>
            </a:r>
          </a:p>
        </p:txBody>
      </p:sp>
      <p:sp>
        <p:nvSpPr>
          <p:cNvPr id="4" name="Slide Number Placeholder 3"/>
          <p:cNvSpPr>
            <a:spLocks noGrp="1"/>
          </p:cNvSpPr>
          <p:nvPr>
            <p:ph type="sldNum" sz="quarter" idx="10"/>
          </p:nvPr>
        </p:nvSpPr>
        <p:spPr/>
        <p:txBody>
          <a:bodyPr/>
          <a:lstStyle/>
          <a:p>
            <a:fld id="{9C29BDB4-1B05-4CC2-A14E-96595FF1FF9E}" type="slidenum">
              <a:rPr lang="en-GB" smtClean="0"/>
              <a:t>13</a:t>
            </a:fld>
            <a:endParaRPr lang="en-GB"/>
          </a:p>
        </p:txBody>
      </p:sp>
    </p:spTree>
    <p:extLst>
      <p:ext uri="{BB962C8B-B14F-4D97-AF65-F5344CB8AC3E}">
        <p14:creationId xmlns:p14="http://schemas.microsoft.com/office/powerpoint/2010/main" val="381573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2/4/2025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2/4/2025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2/4/2025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2/4/2025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u6jgWxkbR7A"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7xo4tUMdAMw"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Wk1vGq_J4D0"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nion j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85ABFF2-9475-4148-AD14-CEE9792F4B9C}"/>
              </a:ext>
            </a:extLst>
          </p:cNvPr>
          <p:cNvSpPr/>
          <p:nvPr/>
        </p:nvSpPr>
        <p:spPr>
          <a:xfrm>
            <a:off x="0" y="3429001"/>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600200" y="2785731"/>
            <a:ext cx="8991600" cy="1297172"/>
          </a:xfrm>
        </p:spPr>
        <p:txBody>
          <a:bodyPr/>
          <a:lstStyle/>
          <a:p>
            <a:r>
              <a:rPr lang="en-GB" dirty="0"/>
              <a:t>British Values!</a:t>
            </a:r>
          </a:p>
        </p:txBody>
      </p:sp>
      <p:pic>
        <p:nvPicPr>
          <p:cNvPr id="3" name="Picture 2" descr="Image result for british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4460801"/>
            <a:ext cx="28575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ritish valu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738" y="4591557"/>
            <a:ext cx="2250079" cy="18885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ritish valu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3183" y="4460800"/>
            <a:ext cx="2658744"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899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u6jgWxkbR7A"/>
          <p:cNvPicPr>
            <a:picLocks noGrp="1" noRot="1" noChangeAspect="1"/>
          </p:cNvPicPr>
          <p:nvPr>
            <p:ph idx="1"/>
            <a:videoFile r:link="rId1"/>
          </p:nvPr>
        </p:nvPicPr>
        <p:blipFill>
          <a:blip r:embed="rId4"/>
          <a:stretch>
            <a:fillRect/>
          </a:stretch>
        </p:blipFill>
        <p:spPr>
          <a:xfrm>
            <a:off x="274936" y="147652"/>
            <a:ext cx="11686693" cy="6573764"/>
          </a:xfrm>
          <a:prstGeom prst="rect">
            <a:avLst/>
          </a:prstGeom>
        </p:spPr>
      </p:pic>
    </p:spTree>
    <p:extLst>
      <p:ext uri="{BB962C8B-B14F-4D97-AF65-F5344CB8AC3E}">
        <p14:creationId xmlns:p14="http://schemas.microsoft.com/office/powerpoint/2010/main" val="200711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British Law</a:t>
            </a:r>
          </a:p>
        </p:txBody>
      </p:sp>
      <p:sp>
        <p:nvSpPr>
          <p:cNvPr id="3" name="Content Placeholder 2"/>
          <p:cNvSpPr>
            <a:spLocks noGrp="1"/>
          </p:cNvSpPr>
          <p:nvPr>
            <p:ph idx="1"/>
          </p:nvPr>
        </p:nvSpPr>
        <p:spPr/>
        <p:txBody>
          <a:bodyPr/>
          <a:lstStyle/>
          <a:p>
            <a:pPr marL="0" indent="0" algn="ctr">
              <a:buNone/>
            </a:pPr>
            <a:r>
              <a:rPr lang="en-GB" dirty="0"/>
              <a:t>Law is the system by which a society is regulated. It consists of rules with regard to behaviour, both at the time of action and the steps taken to rectify an unlawful action.</a:t>
            </a:r>
          </a:p>
          <a:p>
            <a:pPr marL="0" indent="0" algn="ctr">
              <a:buNone/>
            </a:pPr>
            <a:endParaRPr lang="en-GB" dirty="0"/>
          </a:p>
          <a:p>
            <a:pPr marL="0" indent="0" algn="ctr">
              <a:buNone/>
            </a:pPr>
            <a:r>
              <a:rPr lang="en-GB" dirty="0"/>
              <a:t>If there were no laws, then people could do anything they wished, a situation called anarchy. A state of anarchy becomes problematic when society is unable to function because everyone operates according to their own desires. Imagine a world without law; you would be open to all manner of abuse.</a:t>
            </a:r>
          </a:p>
        </p:txBody>
      </p:sp>
      <p:pic>
        <p:nvPicPr>
          <p:cNvPr id="4" name="Picture 2" descr="Image result for union j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38853">
            <a:off x="935222" y="463906"/>
            <a:ext cx="1683564" cy="84178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british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741" y="5336621"/>
            <a:ext cx="2068518" cy="137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18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we need Law?</a:t>
            </a:r>
          </a:p>
        </p:txBody>
      </p:sp>
      <p:sp>
        <p:nvSpPr>
          <p:cNvPr id="3" name="Content Placeholder 2"/>
          <p:cNvSpPr>
            <a:spLocks noGrp="1"/>
          </p:cNvSpPr>
          <p:nvPr>
            <p:ph idx="1"/>
          </p:nvPr>
        </p:nvSpPr>
        <p:spPr/>
        <p:txBody>
          <a:bodyPr>
            <a:normAutofit/>
          </a:bodyPr>
          <a:lstStyle/>
          <a:p>
            <a:pPr marL="0" indent="0" algn="ctr">
              <a:buNone/>
            </a:pPr>
            <a:r>
              <a:rPr lang="en-GB" sz="2400" dirty="0"/>
              <a:t>There are many reasons why we need law: </a:t>
            </a:r>
          </a:p>
          <a:p>
            <a:pPr algn="ctr">
              <a:buFontTx/>
              <a:buChar char="-"/>
            </a:pPr>
            <a:r>
              <a:rPr lang="en-GB" sz="2400" dirty="0"/>
              <a:t>To regulate society</a:t>
            </a:r>
          </a:p>
          <a:p>
            <a:pPr algn="ctr">
              <a:buFontTx/>
              <a:buChar char="-"/>
            </a:pPr>
            <a:r>
              <a:rPr lang="en-GB" sz="2400" dirty="0"/>
              <a:t>To protect people</a:t>
            </a:r>
          </a:p>
          <a:p>
            <a:pPr algn="ctr">
              <a:buFontTx/>
              <a:buChar char="-"/>
            </a:pPr>
            <a:r>
              <a:rPr lang="en-GB" sz="2400" dirty="0"/>
              <a:t>To enforce rights and to solve conflicts. </a:t>
            </a:r>
          </a:p>
          <a:p>
            <a:pPr algn="ctr">
              <a:buFontTx/>
              <a:buChar char="-"/>
            </a:pPr>
            <a:r>
              <a:rPr lang="en-GB" sz="2400" dirty="0"/>
              <a:t>Laws prevent or deter people from behaving in a manner that negatively affects the quality of life of other people</a:t>
            </a:r>
          </a:p>
        </p:txBody>
      </p:sp>
      <p:pic>
        <p:nvPicPr>
          <p:cNvPr id="11270" name="Picture 6" descr="Image result for british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467" y="5460438"/>
            <a:ext cx="1769065" cy="1397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union j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38853">
            <a:off x="935222" y="463906"/>
            <a:ext cx="1683564" cy="84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3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7xo4tUMdAMw"/>
          <p:cNvPicPr>
            <a:picLocks noGrp="1" noRot="1" noChangeAspect="1"/>
          </p:cNvPicPr>
          <p:nvPr>
            <p:ph idx="1"/>
            <a:videoFile r:link="rId1"/>
          </p:nvPr>
        </p:nvPicPr>
        <p:blipFill>
          <a:blip r:embed="rId4"/>
          <a:stretch>
            <a:fillRect/>
          </a:stretch>
        </p:blipFill>
        <p:spPr>
          <a:xfrm>
            <a:off x="333586" y="127920"/>
            <a:ext cx="11553614" cy="6498908"/>
          </a:xfrm>
          <a:prstGeom prst="rect">
            <a:avLst/>
          </a:prstGeom>
        </p:spPr>
      </p:pic>
    </p:spTree>
    <p:extLst>
      <p:ext uri="{BB962C8B-B14F-4D97-AF65-F5344CB8AC3E}">
        <p14:creationId xmlns:p14="http://schemas.microsoft.com/office/powerpoint/2010/main" val="290656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Diversity in Britain</a:t>
            </a:r>
          </a:p>
        </p:txBody>
      </p:sp>
      <p:sp>
        <p:nvSpPr>
          <p:cNvPr id="3" name="Content Placeholder 2"/>
          <p:cNvSpPr>
            <a:spLocks noGrp="1"/>
          </p:cNvSpPr>
          <p:nvPr>
            <p:ph idx="1"/>
          </p:nvPr>
        </p:nvSpPr>
        <p:spPr>
          <a:xfrm>
            <a:off x="486103" y="2616779"/>
            <a:ext cx="10795042" cy="3900979"/>
          </a:xfrm>
        </p:spPr>
        <p:txBody>
          <a:bodyPr>
            <a:noAutofit/>
          </a:bodyPr>
          <a:lstStyle/>
          <a:p>
            <a:pPr marL="0" indent="0" algn="ctr">
              <a:buNone/>
            </a:pPr>
            <a:r>
              <a:rPr lang="en-GB" sz="2800" dirty="0"/>
              <a:t>Britain is a beautifully diverse place with many different cultures, ethnicities and religions residing here. </a:t>
            </a:r>
          </a:p>
          <a:p>
            <a:pPr marL="0" indent="0" algn="ctr">
              <a:buNone/>
            </a:pPr>
            <a:r>
              <a:rPr lang="en-GB" sz="2800" dirty="0"/>
              <a:t>Cultural diversity is important because our country, workplaces, and schools increasingly consist of various cultural, racial, and ethnic groups. We can learn from one another, but first we must have a level of understanding about each other in order to facilitate collaboration and cooperation.</a:t>
            </a:r>
          </a:p>
          <a:p>
            <a:pPr marL="0" indent="0" algn="ctr">
              <a:buNone/>
            </a:pPr>
            <a:r>
              <a:rPr lang="en-GB" sz="2800" dirty="0"/>
              <a:t>Celebrating diversity means an acknowledgement of racial, religious, gender, ethnic, philosophical and cultural differences.</a:t>
            </a:r>
          </a:p>
        </p:txBody>
      </p:sp>
      <p:pic>
        <p:nvPicPr>
          <p:cNvPr id="4" name="Picture 2" descr="Image result for union j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38853">
            <a:off x="935222" y="463906"/>
            <a:ext cx="1683564" cy="84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07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04977" y="122171"/>
            <a:ext cx="7196137" cy="6634487"/>
          </a:xfrm>
          <a:prstGeom prst="rect">
            <a:avLst/>
          </a:prstGeom>
        </p:spPr>
      </p:pic>
    </p:spTree>
    <p:extLst>
      <p:ext uri="{BB962C8B-B14F-4D97-AF65-F5344CB8AC3E}">
        <p14:creationId xmlns:p14="http://schemas.microsoft.com/office/powerpoint/2010/main" val="359084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29334" y="-97504"/>
            <a:ext cx="3804573" cy="6900787"/>
          </a:xfrm>
          <a:prstGeom prst="rect">
            <a:avLst/>
          </a:prstGeom>
        </p:spPr>
      </p:pic>
      <p:pic>
        <p:nvPicPr>
          <p:cNvPr id="12290" name="Picture 2" descr="Image result for celebrate differ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98" y="2286776"/>
            <a:ext cx="2979788" cy="245534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celebrate differen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2251" y="2286777"/>
            <a:ext cx="3514224" cy="245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98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Freedom of speech</a:t>
            </a:r>
          </a:p>
        </p:txBody>
      </p:sp>
      <p:sp>
        <p:nvSpPr>
          <p:cNvPr id="3" name="Content Placeholder 2"/>
          <p:cNvSpPr>
            <a:spLocks noGrp="1"/>
          </p:cNvSpPr>
          <p:nvPr>
            <p:ph idx="1"/>
          </p:nvPr>
        </p:nvSpPr>
        <p:spPr/>
        <p:txBody>
          <a:bodyPr>
            <a:normAutofit/>
          </a:bodyPr>
          <a:lstStyle/>
          <a:p>
            <a:pPr marL="0" indent="0" algn="ctr">
              <a:buNone/>
            </a:pPr>
            <a:r>
              <a:rPr lang="en-GB" sz="2000" dirty="0"/>
              <a:t>Freedom of speech definition. The right to speak without censorship or restraint by the government.</a:t>
            </a:r>
          </a:p>
          <a:p>
            <a:pPr marL="0" indent="0" algn="ctr">
              <a:buNone/>
            </a:pPr>
            <a:endParaRPr lang="en-GB" sz="2000" dirty="0"/>
          </a:p>
          <a:p>
            <a:pPr marL="0" indent="0" algn="ctr">
              <a:buNone/>
            </a:pPr>
            <a:r>
              <a:rPr lang="en-GB" sz="2000" dirty="0"/>
              <a:t>We have the right to give our opinion but we have the responsibility to voice that opinion appropriately, without hate and to listen to other peoples opinions. </a:t>
            </a:r>
          </a:p>
        </p:txBody>
      </p:sp>
      <p:pic>
        <p:nvPicPr>
          <p:cNvPr id="4" name="Picture 2" descr="Image result for union j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38853">
            <a:off x="935222" y="463906"/>
            <a:ext cx="1683564" cy="84178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Image result for what is freedom of spe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019" y="5038061"/>
            <a:ext cx="1920265" cy="161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34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Retrieval</a:t>
            </a:r>
          </a:p>
        </p:txBody>
      </p:sp>
      <p:sp>
        <p:nvSpPr>
          <p:cNvPr id="3" name="Content Placeholder 2"/>
          <p:cNvSpPr>
            <a:spLocks noGrp="1"/>
          </p:cNvSpPr>
          <p:nvPr>
            <p:ph idx="1"/>
          </p:nvPr>
        </p:nvSpPr>
        <p:spPr/>
        <p:txBody>
          <a:bodyPr>
            <a:noAutofit/>
          </a:bodyPr>
          <a:lstStyle/>
          <a:p>
            <a:pPr marL="0" indent="0" algn="ctr">
              <a:buNone/>
            </a:pPr>
            <a:r>
              <a:rPr lang="en-GB" dirty="0"/>
              <a:t>What are the British Values?</a:t>
            </a:r>
          </a:p>
          <a:p>
            <a:pPr marL="0" indent="0" algn="ctr">
              <a:buNone/>
            </a:pPr>
            <a:endParaRPr lang="en-GB" dirty="0"/>
          </a:p>
          <a:p>
            <a:pPr marL="0" indent="0" algn="ctr">
              <a:buNone/>
            </a:pPr>
            <a:r>
              <a:rPr lang="en-GB" dirty="0"/>
              <a:t>What would happen without law?</a:t>
            </a:r>
          </a:p>
          <a:p>
            <a:pPr marL="0" indent="0" algn="ctr">
              <a:buNone/>
            </a:pPr>
            <a:endParaRPr lang="en-GB" dirty="0"/>
          </a:p>
          <a:p>
            <a:pPr marL="0" indent="0" algn="ctr">
              <a:buNone/>
            </a:pPr>
            <a:r>
              <a:rPr lang="en-GB" dirty="0"/>
              <a:t>Why is a democracy important?</a:t>
            </a:r>
          </a:p>
          <a:p>
            <a:pPr marL="0" indent="0" algn="ctr">
              <a:buNone/>
            </a:pPr>
            <a:endParaRPr lang="en-GB" dirty="0"/>
          </a:p>
          <a:p>
            <a:pPr marL="0" indent="0" algn="ctr">
              <a:buNone/>
            </a:pPr>
            <a:r>
              <a:rPr lang="en-GB" dirty="0"/>
              <a:t>How important is diversity and respecting other people’s beliefs?</a:t>
            </a:r>
          </a:p>
          <a:p>
            <a:pPr marL="0" indent="0" algn="ctr">
              <a:buNone/>
            </a:pPr>
            <a:endParaRPr lang="en-GB" dirty="0"/>
          </a:p>
          <a:p>
            <a:pPr marL="0" indent="0" algn="ctr">
              <a:buNone/>
            </a:pPr>
            <a:endParaRPr lang="en-GB" dirty="0"/>
          </a:p>
        </p:txBody>
      </p:sp>
      <p:pic>
        <p:nvPicPr>
          <p:cNvPr id="4" name="Picture 2" descr="Image result for union j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38853">
            <a:off x="935222" y="463906"/>
            <a:ext cx="1683564" cy="84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51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a:t>
            </a:r>
          </a:p>
        </p:txBody>
      </p:sp>
      <p:sp>
        <p:nvSpPr>
          <p:cNvPr id="3" name="Content Placeholder 2"/>
          <p:cNvSpPr>
            <a:spLocks noGrp="1"/>
          </p:cNvSpPr>
          <p:nvPr>
            <p:ph idx="1"/>
          </p:nvPr>
        </p:nvSpPr>
        <p:spPr>
          <a:xfrm>
            <a:off x="2243662" y="2638044"/>
            <a:ext cx="7729728" cy="3800463"/>
          </a:xfrm>
        </p:spPr>
        <p:txBody>
          <a:bodyPr>
            <a:noAutofit/>
          </a:bodyPr>
          <a:lstStyle/>
          <a:p>
            <a:pPr marL="0" indent="0" algn="ctr">
              <a:buNone/>
            </a:pPr>
            <a:r>
              <a:rPr lang="en-GB" dirty="0"/>
              <a:t>Class Debates.</a:t>
            </a:r>
          </a:p>
          <a:p>
            <a:pPr marL="0" indent="0" algn="ctr">
              <a:buNone/>
            </a:pPr>
            <a:r>
              <a:rPr lang="en-GB" dirty="0"/>
              <a:t>Choose a topic for your class to debate. Once you have your topic, decide on your side and argue for and against. </a:t>
            </a:r>
          </a:p>
          <a:p>
            <a:pPr marL="0" indent="0" algn="ctr">
              <a:buNone/>
            </a:pPr>
            <a:endParaRPr lang="en-GB" dirty="0"/>
          </a:p>
          <a:p>
            <a:pPr marL="0" indent="0" algn="ctr">
              <a:buNone/>
            </a:pPr>
            <a:r>
              <a:rPr lang="en-GB" dirty="0"/>
              <a:t>Britain does not need a Prime Minister </a:t>
            </a:r>
            <a:r>
              <a:rPr lang="en-GB" b="1" dirty="0"/>
              <a:t>OR</a:t>
            </a:r>
            <a:r>
              <a:rPr lang="en-GB" dirty="0"/>
              <a:t> Britain DOES need a Prime Minister? (WW)</a:t>
            </a:r>
          </a:p>
          <a:p>
            <a:pPr marL="0" indent="0" algn="ctr">
              <a:buNone/>
            </a:pPr>
            <a:r>
              <a:rPr lang="en-GB" dirty="0"/>
              <a:t>Law is needed in Britain </a:t>
            </a:r>
            <a:r>
              <a:rPr lang="en-GB" b="1" dirty="0"/>
              <a:t>OR</a:t>
            </a:r>
            <a:r>
              <a:rPr lang="en-GB" dirty="0"/>
              <a:t> Law is not needed in Britain </a:t>
            </a:r>
          </a:p>
          <a:p>
            <a:pPr marL="0" indent="0" algn="ctr">
              <a:buNone/>
            </a:pPr>
            <a:r>
              <a:rPr lang="en-GB" dirty="0"/>
              <a:t>(HXK)</a:t>
            </a:r>
          </a:p>
          <a:p>
            <a:pPr marL="0" indent="0" algn="ctr">
              <a:buNone/>
            </a:pPr>
            <a:r>
              <a:rPr lang="en-GB" dirty="0"/>
              <a:t>Only one religion should be allowed in Britain </a:t>
            </a:r>
            <a:r>
              <a:rPr lang="en-GB" b="1" dirty="0"/>
              <a:t>OR</a:t>
            </a:r>
            <a:r>
              <a:rPr lang="en-GB" dirty="0"/>
              <a:t> All religions should be allowed in Britain</a:t>
            </a:r>
          </a:p>
          <a:p>
            <a:pPr marL="0" indent="0" algn="ctr">
              <a:buNone/>
            </a:pPr>
            <a:endParaRPr lang="en-GB" dirty="0"/>
          </a:p>
          <a:p>
            <a:pPr marL="0" indent="0" algn="ctr">
              <a:buNone/>
            </a:pPr>
            <a:endParaRPr lang="en-GB" dirty="0"/>
          </a:p>
          <a:p>
            <a:pPr marL="0" indent="0" algn="ctr">
              <a:buNone/>
            </a:pPr>
            <a:endParaRPr lang="en-GB" dirty="0"/>
          </a:p>
        </p:txBody>
      </p:sp>
      <p:pic>
        <p:nvPicPr>
          <p:cNvPr id="4" name="Picture 2" descr="Image result for union j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38853">
            <a:off x="935222" y="463906"/>
            <a:ext cx="1683564" cy="84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349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03F2D-0340-DD41-4A34-9F5CBD9DE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3DD21-E69D-9454-486E-A8B3E02B726D}"/>
              </a:ext>
            </a:extLst>
          </p:cNvPr>
          <p:cNvSpPr>
            <a:spLocks noGrp="1"/>
          </p:cNvSpPr>
          <p:nvPr>
            <p:ph type="title"/>
          </p:nvPr>
        </p:nvSpPr>
        <p:spPr/>
        <p:txBody>
          <a:bodyPr/>
          <a:lstStyle/>
          <a:p>
            <a:r>
              <a:rPr lang="en-GB" dirty="0"/>
              <a:t>What are British Values?</a:t>
            </a:r>
          </a:p>
        </p:txBody>
      </p:sp>
      <p:pic>
        <p:nvPicPr>
          <p:cNvPr id="5" name="Content Placeholder 4" descr="A cartoon of a yellow face with blue eyes and a hand on his chin&#10;&#10;Description automatically generated">
            <a:extLst>
              <a:ext uri="{FF2B5EF4-FFF2-40B4-BE49-F238E27FC236}">
                <a16:creationId xmlns:a16="http://schemas.microsoft.com/office/drawing/2014/main" id="{6D0A601B-34F5-C166-F898-C7A9B86DF962}"/>
              </a:ext>
            </a:extLst>
          </p:cNvPr>
          <p:cNvPicPr>
            <a:picLocks noGrp="1" noChangeAspect="1"/>
          </p:cNvPicPr>
          <p:nvPr>
            <p:ph idx="1"/>
          </p:nvPr>
        </p:nvPicPr>
        <p:blipFill>
          <a:blip r:embed="rId2"/>
          <a:stretch>
            <a:fillRect/>
          </a:stretch>
        </p:blipFill>
        <p:spPr>
          <a:xfrm>
            <a:off x="4785701" y="2710536"/>
            <a:ext cx="2620599" cy="2957752"/>
          </a:xfrm>
        </p:spPr>
      </p:pic>
      <p:pic>
        <p:nvPicPr>
          <p:cNvPr id="2050" name="Picture 2" descr="Image result for union jack">
            <a:extLst>
              <a:ext uri="{FF2B5EF4-FFF2-40B4-BE49-F238E27FC236}">
                <a16:creationId xmlns:a16="http://schemas.microsoft.com/office/drawing/2014/main" id="{8CC6C034-0655-E1F3-2D71-FB6D11B37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23877">
            <a:off x="424858" y="611278"/>
            <a:ext cx="2874410" cy="143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18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British Values?</a:t>
            </a:r>
          </a:p>
        </p:txBody>
      </p:sp>
      <p:sp>
        <p:nvSpPr>
          <p:cNvPr id="3" name="Content Placeholder 2"/>
          <p:cNvSpPr>
            <a:spLocks noGrp="1"/>
          </p:cNvSpPr>
          <p:nvPr>
            <p:ph idx="1"/>
          </p:nvPr>
        </p:nvSpPr>
        <p:spPr/>
        <p:txBody>
          <a:bodyPr>
            <a:normAutofit/>
          </a:bodyPr>
          <a:lstStyle/>
          <a:p>
            <a:pPr marL="0" indent="0">
              <a:buNone/>
            </a:pPr>
            <a:r>
              <a:rPr lang="en-GB" sz="2400" dirty="0"/>
              <a:t>According to Ofsted, 'fundamental British values' are:</a:t>
            </a:r>
          </a:p>
          <a:p>
            <a:r>
              <a:rPr lang="en-GB" sz="2400" dirty="0"/>
              <a:t>democracy</a:t>
            </a:r>
          </a:p>
          <a:p>
            <a:r>
              <a:rPr lang="en-GB" sz="2400" dirty="0"/>
              <a:t>the rule of law</a:t>
            </a:r>
          </a:p>
          <a:p>
            <a:r>
              <a:rPr lang="en-GB" sz="2400" dirty="0"/>
              <a:t>individual liberty</a:t>
            </a:r>
          </a:p>
          <a:p>
            <a:r>
              <a:rPr lang="en-GB" sz="2400" dirty="0"/>
              <a:t>mutual respect for and tolerance of those with different faiths and beliefs and for those without faith.</a:t>
            </a:r>
          </a:p>
        </p:txBody>
      </p:sp>
      <p:pic>
        <p:nvPicPr>
          <p:cNvPr id="2050" name="Picture 2" descr="Image result for union j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23877">
            <a:off x="424858" y="611278"/>
            <a:ext cx="2874410" cy="143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7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Wk1vGq_J4D0"/>
          <p:cNvPicPr>
            <a:picLocks noGrp="1" noRot="1" noChangeAspect="1"/>
          </p:cNvPicPr>
          <p:nvPr>
            <p:ph idx="1"/>
            <a:videoFile r:link="rId1"/>
          </p:nvPr>
        </p:nvPicPr>
        <p:blipFill>
          <a:blip r:embed="rId4"/>
          <a:stretch>
            <a:fillRect/>
          </a:stretch>
        </p:blipFill>
        <p:spPr>
          <a:xfrm>
            <a:off x="221773" y="156392"/>
            <a:ext cx="11824915" cy="6651514"/>
          </a:xfrm>
          <a:prstGeom prst="rect">
            <a:avLst/>
          </a:prstGeom>
        </p:spPr>
      </p:pic>
    </p:spTree>
    <p:extLst>
      <p:ext uri="{BB962C8B-B14F-4D97-AF65-F5344CB8AC3E}">
        <p14:creationId xmlns:p14="http://schemas.microsoft.com/office/powerpoint/2010/main" val="303080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372" y="290438"/>
            <a:ext cx="7729728" cy="1188720"/>
          </a:xfrm>
        </p:spPr>
        <p:txBody>
          <a:bodyPr/>
          <a:lstStyle/>
          <a:p>
            <a:r>
              <a:rPr lang="en-GB" dirty="0"/>
              <a:t>Your Schools responsibility to British values</a:t>
            </a:r>
          </a:p>
        </p:txBody>
      </p:sp>
      <p:pic>
        <p:nvPicPr>
          <p:cNvPr id="5" name="Content Placeholder 4" descr="A cartoon of a yellow face with blue eyes and a hand on his chin&#10;&#10;Description automatically generated">
            <a:extLst>
              <a:ext uri="{FF2B5EF4-FFF2-40B4-BE49-F238E27FC236}">
                <a16:creationId xmlns:a16="http://schemas.microsoft.com/office/drawing/2014/main" id="{3F8EB798-2BA4-7450-BC49-DF3B928AB808}"/>
              </a:ext>
            </a:extLst>
          </p:cNvPr>
          <p:cNvPicPr>
            <a:picLocks noGrp="1" noChangeAspect="1"/>
          </p:cNvPicPr>
          <p:nvPr>
            <p:ph idx="1"/>
          </p:nvPr>
        </p:nvPicPr>
        <p:blipFill>
          <a:blip r:embed="rId2"/>
          <a:stretch>
            <a:fillRect/>
          </a:stretch>
        </p:blipFill>
        <p:spPr>
          <a:xfrm>
            <a:off x="3695178" y="2091848"/>
            <a:ext cx="4784943" cy="4371582"/>
          </a:xfrm>
        </p:spPr>
      </p:pic>
      <p:pic>
        <p:nvPicPr>
          <p:cNvPr id="3074" name="Picture 2" descr="Image result for union j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38853">
            <a:off x="935222" y="463906"/>
            <a:ext cx="1683564" cy="84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19935-98B8-0B87-AF39-E5C512776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3CE24-099D-7AB4-A5A0-0F0C18851C66}"/>
              </a:ext>
            </a:extLst>
          </p:cNvPr>
          <p:cNvSpPr>
            <a:spLocks noGrp="1"/>
          </p:cNvSpPr>
          <p:nvPr>
            <p:ph type="title"/>
          </p:nvPr>
        </p:nvSpPr>
        <p:spPr>
          <a:xfrm>
            <a:off x="2240372" y="290438"/>
            <a:ext cx="7729728" cy="1188720"/>
          </a:xfrm>
        </p:spPr>
        <p:txBody>
          <a:bodyPr/>
          <a:lstStyle/>
          <a:p>
            <a:r>
              <a:rPr lang="en-GB" dirty="0"/>
              <a:t>Your Schools responsibility to British values</a:t>
            </a:r>
          </a:p>
        </p:txBody>
      </p:sp>
      <p:sp>
        <p:nvSpPr>
          <p:cNvPr id="3" name="Content Placeholder 2">
            <a:extLst>
              <a:ext uri="{FF2B5EF4-FFF2-40B4-BE49-F238E27FC236}">
                <a16:creationId xmlns:a16="http://schemas.microsoft.com/office/drawing/2014/main" id="{F2CDA4B1-C5D5-15B4-2C82-6277525DE8DD}"/>
              </a:ext>
            </a:extLst>
          </p:cNvPr>
          <p:cNvSpPr>
            <a:spLocks noGrp="1"/>
          </p:cNvSpPr>
          <p:nvPr>
            <p:ph idx="1"/>
          </p:nvPr>
        </p:nvSpPr>
        <p:spPr>
          <a:xfrm>
            <a:off x="286327" y="1874982"/>
            <a:ext cx="11480799" cy="4983018"/>
          </a:xfrm>
        </p:spPr>
        <p:txBody>
          <a:bodyPr>
            <a:normAutofit/>
          </a:bodyPr>
          <a:lstStyle/>
          <a:p>
            <a:r>
              <a:rPr lang="en-GB" sz="2000" dirty="0"/>
              <a:t>To enable students to develop their self-knowledge, self-esteem and self-confidence</a:t>
            </a:r>
          </a:p>
          <a:p>
            <a:r>
              <a:rPr lang="en-GB" sz="2000" dirty="0"/>
              <a:t>To enable students to distinguish right from wrong and to respect the civil and criminal law of England</a:t>
            </a:r>
          </a:p>
          <a:p>
            <a:r>
              <a:rPr lang="en-GB" sz="2000" dirty="0"/>
              <a:t>To encourage students to accept responsibility for their behaviour, show initiative, and to understand how they can contribute positively to the lives of those living and working in the locality of the school and to society more widely</a:t>
            </a:r>
          </a:p>
          <a:p>
            <a:r>
              <a:rPr lang="en-GB" sz="2000" dirty="0"/>
              <a:t>To enable students to acquire a broad general knowledge of and respect for public institutions and services in England</a:t>
            </a:r>
          </a:p>
          <a:p>
            <a:r>
              <a:rPr lang="en-GB" sz="2000" dirty="0"/>
              <a:t>To teach further tolerance and harmony between different cultural traditions by enabling students to acquire an appreciation for and respect for their own and other cultures</a:t>
            </a:r>
          </a:p>
          <a:p>
            <a:r>
              <a:rPr lang="en-GB" sz="2000" dirty="0"/>
              <a:t>To encourage respect for other people</a:t>
            </a:r>
          </a:p>
          <a:p>
            <a:r>
              <a:rPr lang="en-GB" sz="2000" dirty="0"/>
              <a:t>To encourage respect for democracy and support for participation in the democratic processes, including respect for the basis on which the law is made and applied in England.</a:t>
            </a:r>
          </a:p>
          <a:p>
            <a:pPr marL="0" indent="0">
              <a:buNone/>
            </a:pPr>
            <a:endParaRPr lang="en-GB" dirty="0"/>
          </a:p>
        </p:txBody>
      </p:sp>
      <p:pic>
        <p:nvPicPr>
          <p:cNvPr id="3074" name="Picture 2" descr="Image result for union jack">
            <a:extLst>
              <a:ext uri="{FF2B5EF4-FFF2-40B4-BE49-F238E27FC236}">
                <a16:creationId xmlns:a16="http://schemas.microsoft.com/office/drawing/2014/main" id="{220142ED-7012-0B26-E882-8DF9B399A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38853">
            <a:off x="935222" y="463906"/>
            <a:ext cx="1683564" cy="84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44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4E549-74D3-6C5B-C8B8-EB0528586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F4AF4-595C-43CD-2F1E-5B1410BAFD73}"/>
              </a:ext>
            </a:extLst>
          </p:cNvPr>
          <p:cNvSpPr>
            <a:spLocks noGrp="1"/>
          </p:cNvSpPr>
          <p:nvPr>
            <p:ph type="title"/>
          </p:nvPr>
        </p:nvSpPr>
        <p:spPr>
          <a:xfrm>
            <a:off x="2240372" y="290438"/>
            <a:ext cx="7729728" cy="1188720"/>
          </a:xfrm>
        </p:spPr>
        <p:txBody>
          <a:bodyPr/>
          <a:lstStyle/>
          <a:p>
            <a:r>
              <a:rPr lang="en-GB" dirty="0"/>
              <a:t>Your responsibility to British values</a:t>
            </a:r>
          </a:p>
        </p:txBody>
      </p:sp>
      <p:pic>
        <p:nvPicPr>
          <p:cNvPr id="5" name="Content Placeholder 4" descr="A cartoon of a yellow face with blue eyes and a hand on his chin&#10;&#10;Description automatically generated">
            <a:extLst>
              <a:ext uri="{FF2B5EF4-FFF2-40B4-BE49-F238E27FC236}">
                <a16:creationId xmlns:a16="http://schemas.microsoft.com/office/drawing/2014/main" id="{4E7C6570-42FD-4DF8-4B04-B031069F7080}"/>
              </a:ext>
            </a:extLst>
          </p:cNvPr>
          <p:cNvPicPr>
            <a:picLocks noGrp="1" noChangeAspect="1"/>
          </p:cNvPicPr>
          <p:nvPr>
            <p:ph idx="1"/>
          </p:nvPr>
        </p:nvPicPr>
        <p:blipFill>
          <a:blip r:embed="rId2"/>
          <a:stretch>
            <a:fillRect/>
          </a:stretch>
        </p:blipFill>
        <p:spPr>
          <a:xfrm>
            <a:off x="3695178" y="2091848"/>
            <a:ext cx="4784943" cy="4371582"/>
          </a:xfrm>
        </p:spPr>
      </p:pic>
      <p:pic>
        <p:nvPicPr>
          <p:cNvPr id="3074" name="Picture 2" descr="Image result for union jack">
            <a:extLst>
              <a:ext uri="{FF2B5EF4-FFF2-40B4-BE49-F238E27FC236}">
                <a16:creationId xmlns:a16="http://schemas.microsoft.com/office/drawing/2014/main" id="{95195D80-9F02-FA75-A31C-B7FB1AD05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38853">
            <a:off x="935222" y="463906"/>
            <a:ext cx="1683564" cy="84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25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16546"/>
            <a:ext cx="7729728" cy="1188720"/>
          </a:xfrm>
        </p:spPr>
        <p:txBody>
          <a:bodyPr/>
          <a:lstStyle/>
          <a:p>
            <a:r>
              <a:rPr lang="en-GB" dirty="0"/>
              <a:t>Your responsibility to British Values</a:t>
            </a:r>
          </a:p>
        </p:txBody>
      </p:sp>
      <p:sp>
        <p:nvSpPr>
          <p:cNvPr id="3" name="Content Placeholder 2"/>
          <p:cNvSpPr>
            <a:spLocks noGrp="1"/>
          </p:cNvSpPr>
          <p:nvPr>
            <p:ph idx="1"/>
          </p:nvPr>
        </p:nvSpPr>
        <p:spPr>
          <a:xfrm>
            <a:off x="923636" y="1654648"/>
            <a:ext cx="10344727" cy="5452734"/>
          </a:xfrm>
        </p:spPr>
        <p:txBody>
          <a:bodyPr>
            <a:normAutofit fontScale="92500"/>
          </a:bodyPr>
          <a:lstStyle/>
          <a:p>
            <a:r>
              <a:rPr lang="en-GB" sz="2400" dirty="0"/>
              <a:t>Have an understanding of how citizens can influence decision-making through the democratic process</a:t>
            </a:r>
          </a:p>
          <a:p>
            <a:r>
              <a:rPr lang="en-GB" sz="2400" dirty="0"/>
              <a:t>Have an appreciation that living under the rule of law protects individual citizens and is essential for their wellbeing and safety</a:t>
            </a:r>
          </a:p>
          <a:p>
            <a:r>
              <a:rPr lang="en-GB" sz="2400" dirty="0"/>
              <a:t>Have an understanding that there is a separation of power between the executive and the judiciary, and that while some public bodies such as the police and the army can be held to account through Parliament, others such as the courts maintain independence; </a:t>
            </a:r>
          </a:p>
          <a:p>
            <a:r>
              <a:rPr lang="en-GB" sz="2400" dirty="0"/>
              <a:t>Have an understanding that the freedom to choose and hold other faiths and beliefs is protected in law; </a:t>
            </a:r>
          </a:p>
          <a:p>
            <a:r>
              <a:rPr lang="en-GB" sz="2400" dirty="0"/>
              <a:t>Have an acceptance that other people having different faiths or beliefs to oneself (or having none) should be accepted and tolerated, and should not be the cause of prejudicial or discriminatory behaviour; and</a:t>
            </a:r>
          </a:p>
          <a:p>
            <a:r>
              <a:rPr lang="en-GB" sz="2400" dirty="0"/>
              <a:t>Have an understanding of the importance of identifying and combatting discrimination.</a:t>
            </a:r>
          </a:p>
          <a:p>
            <a:pPr marL="0" indent="0">
              <a:buNone/>
            </a:pPr>
            <a:endParaRPr lang="en-GB" dirty="0"/>
          </a:p>
        </p:txBody>
      </p:sp>
      <p:pic>
        <p:nvPicPr>
          <p:cNvPr id="4" name="Picture 2" descr="Image result for union j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38853">
            <a:off x="935222" y="463906"/>
            <a:ext cx="1683564" cy="84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40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Democracy</a:t>
            </a:r>
          </a:p>
        </p:txBody>
      </p:sp>
      <p:sp>
        <p:nvSpPr>
          <p:cNvPr id="3" name="Content Placeholder 2"/>
          <p:cNvSpPr>
            <a:spLocks noGrp="1"/>
          </p:cNvSpPr>
          <p:nvPr>
            <p:ph idx="1"/>
          </p:nvPr>
        </p:nvSpPr>
        <p:spPr/>
        <p:txBody>
          <a:bodyPr>
            <a:noAutofit/>
          </a:bodyPr>
          <a:lstStyle/>
          <a:p>
            <a:pPr marL="0" indent="0" algn="ctr">
              <a:buNone/>
            </a:pPr>
            <a:r>
              <a:rPr lang="en-GB" sz="2400" dirty="0"/>
              <a:t>A democracy is a system of government by the whole population or all the eligible members of a state, typically through elected representatives.</a:t>
            </a:r>
          </a:p>
          <a:p>
            <a:pPr marL="0" indent="0" algn="ctr">
              <a:buNone/>
            </a:pPr>
            <a:endParaRPr lang="en-GB" sz="2400" dirty="0"/>
          </a:p>
          <a:p>
            <a:pPr marL="0" indent="0" algn="ctr">
              <a:buNone/>
            </a:pPr>
            <a:r>
              <a:rPr lang="en-GB" sz="2400" dirty="0"/>
              <a:t> A functioning democracy is the form of government that provides its citizens with the most freedom, the most opportunity, the greatest prosperity, and the most comfortable life. It is also the most stable.</a:t>
            </a:r>
          </a:p>
        </p:txBody>
      </p:sp>
      <p:pic>
        <p:nvPicPr>
          <p:cNvPr id="4" name="Picture 2" descr="Image result for union j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38853">
            <a:off x="935222" y="463906"/>
            <a:ext cx="1683564" cy="84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3270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431</TotalTime>
  <Words>866</Words>
  <Application>Microsoft Office PowerPoint</Application>
  <PresentationFormat>Widescreen</PresentationFormat>
  <Paragraphs>70</Paragraphs>
  <Slides>19</Slides>
  <Notes>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Gill Sans MT</vt:lpstr>
      <vt:lpstr>Parcel</vt:lpstr>
      <vt:lpstr>British Values!</vt:lpstr>
      <vt:lpstr>What are British Values?</vt:lpstr>
      <vt:lpstr>What are British Values?</vt:lpstr>
      <vt:lpstr>PowerPoint Presentation</vt:lpstr>
      <vt:lpstr>Your Schools responsibility to British values</vt:lpstr>
      <vt:lpstr>Your Schools responsibility to British values</vt:lpstr>
      <vt:lpstr>Your responsibility to British values</vt:lpstr>
      <vt:lpstr>Your responsibility to British Values</vt:lpstr>
      <vt:lpstr>Democracy</vt:lpstr>
      <vt:lpstr>PowerPoint Presentation</vt:lpstr>
      <vt:lpstr>British Law</vt:lpstr>
      <vt:lpstr>Why do we need Law?</vt:lpstr>
      <vt:lpstr>PowerPoint Presentation</vt:lpstr>
      <vt:lpstr>Diversity in Britain</vt:lpstr>
      <vt:lpstr>PowerPoint Presentation</vt:lpstr>
      <vt:lpstr>PowerPoint Presentation</vt:lpstr>
      <vt:lpstr>Freedom of speech</vt:lpstr>
      <vt:lpstr>Retrieval</vt:lpstr>
      <vt:lpstr>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Values</dc:title>
  <dc:creator>Lee Sullivan</dc:creator>
  <cp:lastModifiedBy>Charlotte Pollentine</cp:lastModifiedBy>
  <cp:revision>23</cp:revision>
  <dcterms:created xsi:type="dcterms:W3CDTF">2016-10-20T06:53:07Z</dcterms:created>
  <dcterms:modified xsi:type="dcterms:W3CDTF">2025-02-04T10:29:58Z</dcterms:modified>
</cp:coreProperties>
</file>