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1641" r:id="rId6"/>
    <p:sldId id="1653" r:id="rId7"/>
    <p:sldId id="1913" r:id="rId8"/>
    <p:sldId id="1660" r:id="rId9"/>
    <p:sldId id="1622" r:id="rId10"/>
    <p:sldId id="1652" r:id="rId11"/>
    <p:sldId id="1624" r:id="rId12"/>
    <p:sldId id="1625" r:id="rId13"/>
    <p:sldId id="191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oppins ExtraLight" panose="020B0604020202020204" charset="0"/>
      <p:regular r:id="rId20"/>
      <p:italic r:id="rId21"/>
    </p:embeddedFont>
    <p:embeddedFont>
      <p:font typeface="Poppins Medium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0" roundtripDataSignature="AMtx7mgGHjVdEzxRTquo23b5udycNWs4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BC"/>
    <a:srgbClr val="033B5F"/>
    <a:srgbClr val="04578A"/>
    <a:srgbClr val="49A5A2"/>
    <a:srgbClr val="B1D6E4"/>
    <a:srgbClr val="93649F"/>
    <a:srgbClr val="DA4F3A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2674" autoAdjust="0"/>
  </p:normalViewPr>
  <p:slideViewPr>
    <p:cSldViewPr snapToGrid="0" snapToObjects="1">
      <p:cViewPr varScale="1">
        <p:scale>
          <a:sx n="56" d="100"/>
          <a:sy n="56" d="100"/>
        </p:scale>
        <p:origin x="1068" y="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26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133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3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13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130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13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b37a92be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7b37a92be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g7b37a92be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b37a92be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7b37a92be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g7b37a92be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654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b37a92be3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g7b37a92be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83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b37a92be3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g7b37a92be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2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b37a92be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7b37a92be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g7b37a92be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8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Support Sarah to strengthen communities even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51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Ambitious for and of our communities; Leadership team at Sidmouth embody this drive</a:t>
            </a:r>
          </a:p>
          <a:p>
            <a:r>
              <a:rPr lang="en-GB" dirty="0"/>
              <a:t>Selflessness; making choices in the best interests of the children</a:t>
            </a:r>
          </a:p>
          <a:p>
            <a:r>
              <a:rPr lang="en-GB" dirty="0"/>
              <a:t>Collaboration; we are stronger together, we know that some fundamental barriers to children’s education won’t change unless we work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463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999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b37a92be3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g7b37a92be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805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b37a92be3_1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B5F"/>
          </a:solidFill>
          <a:ln w="12700" cap="flat" cmpd="sng">
            <a:solidFill>
              <a:srgbClr val="033B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7b37a92be3_1_0"/>
          <p:cNvSpPr txBox="1"/>
          <p:nvPr/>
        </p:nvSpPr>
        <p:spPr>
          <a:xfrm>
            <a:off x="1437901" y="4065538"/>
            <a:ext cx="9316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ExtraLight"/>
              </a:rPr>
              <a:t>Sidmouth</a:t>
            </a:r>
            <a:r>
              <a:rPr lang="en-US" sz="4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ExtraLight"/>
              </a:rPr>
              <a:t> College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ExtraLight"/>
              </a:rPr>
              <a:t>Monday 10th October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Google Shape;101;g7b37a92be3_1_0"/>
          <p:cNvSpPr/>
          <p:nvPr/>
        </p:nvSpPr>
        <p:spPr>
          <a:xfrm>
            <a:off x="5490356" y="3806484"/>
            <a:ext cx="1211400" cy="45600"/>
          </a:xfrm>
          <a:prstGeom prst="rect">
            <a:avLst/>
          </a:prstGeom>
          <a:solidFill>
            <a:srgbClr val="49A5A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9A5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7b37a92be3_1_0"/>
          <p:cNvSpPr/>
          <p:nvPr/>
        </p:nvSpPr>
        <p:spPr>
          <a:xfrm>
            <a:off x="314550" y="529975"/>
            <a:ext cx="867300" cy="867300"/>
          </a:xfrm>
          <a:prstGeom prst="rect">
            <a:avLst/>
          </a:prstGeom>
          <a:solidFill>
            <a:srgbClr val="033B5F"/>
          </a:solidFill>
          <a:ln w="12700" cap="flat" cmpd="sng">
            <a:solidFill>
              <a:srgbClr val="033B5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4866435" y="1202341"/>
            <a:ext cx="2459125" cy="249741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688" y="1936903"/>
            <a:ext cx="2057077" cy="1028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75" y="6234209"/>
            <a:ext cx="1064825" cy="6237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4634" y="274829"/>
            <a:ext cx="3713018" cy="495287"/>
          </a:xfrm>
          <a:prstGeom prst="rect">
            <a:avLst/>
          </a:prstGeom>
          <a:solidFill>
            <a:srgbClr val="033B5F"/>
          </a:solidFill>
          <a:ln>
            <a:solidFill>
              <a:srgbClr val="033B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Medium"/>
              </a:rPr>
              <a:t>Collaboration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676" y="284065"/>
            <a:ext cx="6804000" cy="0"/>
          </a:xfrm>
          <a:prstGeom prst="line">
            <a:avLst/>
          </a:prstGeom>
          <a:ln>
            <a:solidFill>
              <a:srgbClr val="033B5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D3CE217-CC05-4442-9754-931EAD32AC17}"/>
              </a:ext>
            </a:extLst>
          </p:cNvPr>
          <p:cNvSpPr txBox="1"/>
          <p:nvPr/>
        </p:nvSpPr>
        <p:spPr>
          <a:xfrm>
            <a:off x="574634" y="888949"/>
            <a:ext cx="396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77C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23A45-1D3A-45E3-859D-7FC5EFCBDB67}"/>
              </a:ext>
            </a:extLst>
          </p:cNvPr>
          <p:cNvSpPr txBox="1"/>
          <p:nvPr/>
        </p:nvSpPr>
        <p:spPr>
          <a:xfrm>
            <a:off x="664501" y="1616942"/>
            <a:ext cx="10609313" cy="468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collaboratively on a formal basis with other strong schools in the region whose values are aligned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professional development at all levels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high- quality professional networks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stronger together; collective power to tackle the big issues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resilience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Efficiencies in procurement through collective resourcing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resource (to support with unexpected vacancies/ absence)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national strategic partners to support our outward facing agenda</a:t>
            </a:r>
          </a:p>
        </p:txBody>
      </p:sp>
    </p:spTree>
    <p:extLst>
      <p:ext uri="{BB962C8B-B14F-4D97-AF65-F5344CB8AC3E}">
        <p14:creationId xmlns:p14="http://schemas.microsoft.com/office/powerpoint/2010/main" val="162896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b37a92be3_1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B5F"/>
          </a:solidFill>
          <a:ln w="12700" cap="flat" cmpd="sng">
            <a:solidFill>
              <a:srgbClr val="033B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7b37a92be3_1_0"/>
          <p:cNvSpPr txBox="1"/>
          <p:nvPr/>
        </p:nvSpPr>
        <p:spPr>
          <a:xfrm>
            <a:off x="1437901" y="4065538"/>
            <a:ext cx="9316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ExtraLight"/>
              </a:rPr>
              <a:t>Our Journey and </a:t>
            </a:r>
            <a:r>
              <a:rPr lang="en-US" sz="48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ExtraLight"/>
              </a:rPr>
              <a:t>Sidmouth</a:t>
            </a:r>
            <a:r>
              <a:rPr lang="en-US" sz="4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ExtraLight"/>
              </a:rPr>
              <a:t> College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1" name="Google Shape;101;g7b37a92be3_1_0"/>
          <p:cNvSpPr/>
          <p:nvPr/>
        </p:nvSpPr>
        <p:spPr>
          <a:xfrm>
            <a:off x="5490356" y="3806484"/>
            <a:ext cx="1211400" cy="45600"/>
          </a:xfrm>
          <a:prstGeom prst="rect">
            <a:avLst/>
          </a:prstGeom>
          <a:solidFill>
            <a:srgbClr val="49A5A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9A5A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7b37a92be3_1_0"/>
          <p:cNvSpPr/>
          <p:nvPr/>
        </p:nvSpPr>
        <p:spPr>
          <a:xfrm>
            <a:off x="314550" y="529975"/>
            <a:ext cx="867300" cy="867300"/>
          </a:xfrm>
          <a:prstGeom prst="rect">
            <a:avLst/>
          </a:prstGeom>
          <a:solidFill>
            <a:srgbClr val="033B5F"/>
          </a:solidFill>
          <a:ln w="12700" cap="flat" cmpd="sng">
            <a:solidFill>
              <a:srgbClr val="033B5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4866435" y="1202341"/>
            <a:ext cx="2459125" cy="249741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688" y="1936903"/>
            <a:ext cx="2057077" cy="10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4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06BA8ADC-2164-4B55-8849-A3FE62C4A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60" y="3242914"/>
            <a:ext cx="2865934" cy="28659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61AFB3-B2BC-4DCA-8227-F53107B81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114" y="1091493"/>
            <a:ext cx="2151421" cy="2151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75" y="6234209"/>
            <a:ext cx="1064825" cy="6237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4634" y="274829"/>
            <a:ext cx="3713018" cy="495287"/>
          </a:xfrm>
          <a:prstGeom prst="rect">
            <a:avLst/>
          </a:prstGeom>
          <a:solidFill>
            <a:srgbClr val="033B5F"/>
          </a:solidFill>
          <a:ln>
            <a:solidFill>
              <a:srgbClr val="033B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Medium"/>
              </a:rPr>
              <a:t>Our Journey and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Medium"/>
              </a:rPr>
              <a:t>Sidmouth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Medium"/>
              </a:rPr>
              <a:t> College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676" y="284065"/>
            <a:ext cx="6804000" cy="0"/>
          </a:xfrm>
          <a:prstGeom prst="line">
            <a:avLst/>
          </a:prstGeom>
          <a:ln>
            <a:solidFill>
              <a:srgbClr val="033B5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FEEDC3B-984B-4F7A-8146-CEB68F73E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739" y="-27672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1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75" y="6234209"/>
            <a:ext cx="1064825" cy="6237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4634" y="274829"/>
            <a:ext cx="3713018" cy="495287"/>
          </a:xfrm>
          <a:prstGeom prst="rect">
            <a:avLst/>
          </a:prstGeom>
          <a:solidFill>
            <a:srgbClr val="033B5F"/>
          </a:solidFill>
          <a:ln>
            <a:solidFill>
              <a:srgbClr val="033B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Medium"/>
              </a:rPr>
              <a:t>Our Journey and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Medium"/>
              </a:rPr>
              <a:t>Sidmouth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Medium"/>
              </a:rPr>
              <a:t> College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676" y="284065"/>
            <a:ext cx="6804000" cy="0"/>
          </a:xfrm>
          <a:prstGeom prst="line">
            <a:avLst/>
          </a:prstGeom>
          <a:ln>
            <a:solidFill>
              <a:srgbClr val="033B5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90AA13B-84B4-44CC-8479-B1940BC849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3" r="14240"/>
          <a:stretch/>
        </p:blipFill>
        <p:spPr>
          <a:xfrm>
            <a:off x="658822" y="1080636"/>
            <a:ext cx="10030002" cy="2254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D25A4D-4B40-459A-86EB-F74221AE7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72" y="3265060"/>
            <a:ext cx="9992789" cy="29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b37a92be3_1_0"/>
          <p:cNvSpPr/>
          <p:nvPr/>
        </p:nvSpPr>
        <p:spPr>
          <a:xfrm>
            <a:off x="-5680" y="11360"/>
            <a:ext cx="12192000" cy="6858000"/>
          </a:xfrm>
          <a:prstGeom prst="rect">
            <a:avLst/>
          </a:prstGeom>
          <a:solidFill>
            <a:srgbClr val="033B5F"/>
          </a:solidFill>
          <a:ln w="12700" cap="flat" cmpd="sng">
            <a:solidFill>
              <a:srgbClr val="033B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7b37a92be3_1_0"/>
          <p:cNvSpPr txBox="1"/>
          <p:nvPr/>
        </p:nvSpPr>
        <p:spPr>
          <a:xfrm>
            <a:off x="1437901" y="4065538"/>
            <a:ext cx="9316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ExtraLight"/>
              </a:rPr>
              <a:t>Who are we?</a:t>
            </a:r>
          </a:p>
        </p:txBody>
      </p:sp>
      <p:sp>
        <p:nvSpPr>
          <p:cNvPr id="101" name="Google Shape;101;g7b37a92be3_1_0"/>
          <p:cNvSpPr/>
          <p:nvPr/>
        </p:nvSpPr>
        <p:spPr>
          <a:xfrm>
            <a:off x="5490356" y="3806484"/>
            <a:ext cx="1211400" cy="45600"/>
          </a:xfrm>
          <a:prstGeom prst="rect">
            <a:avLst/>
          </a:prstGeom>
          <a:solidFill>
            <a:srgbClr val="49A5A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9A5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7b37a92be3_1_0"/>
          <p:cNvSpPr/>
          <p:nvPr/>
        </p:nvSpPr>
        <p:spPr>
          <a:xfrm>
            <a:off x="314550" y="529975"/>
            <a:ext cx="867300" cy="867300"/>
          </a:xfrm>
          <a:prstGeom prst="rect">
            <a:avLst/>
          </a:prstGeom>
          <a:solidFill>
            <a:srgbClr val="033B5F"/>
          </a:solidFill>
          <a:ln w="12700" cap="flat" cmpd="sng">
            <a:solidFill>
              <a:srgbClr val="033B5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4866435" y="1202341"/>
            <a:ext cx="2459125" cy="249741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688" y="1936903"/>
            <a:ext cx="2057077" cy="10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1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D1B7C5-C0F1-486E-B82C-6D9FFEBA0B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82"/>
          <a:stretch/>
        </p:blipFill>
        <p:spPr>
          <a:xfrm>
            <a:off x="-35860" y="1630508"/>
            <a:ext cx="12192000" cy="5137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3EFFF2-2A00-424F-BA9F-9F44AA1F6A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235"/>
          <a:stretch/>
        </p:blipFill>
        <p:spPr>
          <a:xfrm>
            <a:off x="35109" y="0"/>
            <a:ext cx="12014201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1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3EFFF2-2A00-424F-BA9F-9F44AA1F6A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235"/>
          <a:stretch/>
        </p:blipFill>
        <p:spPr>
          <a:xfrm>
            <a:off x="35109" y="0"/>
            <a:ext cx="12014201" cy="1703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3EFFF2-2A00-424F-BA9F-9F44AA1F6A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316"/>
          <a:stretch/>
        </p:blipFill>
        <p:spPr>
          <a:xfrm>
            <a:off x="71718" y="1748118"/>
            <a:ext cx="11952940" cy="48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3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6493E-8EEE-4C13-90EE-AF607110C8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27D3E3-4F10-43CB-A23C-6017B7AD24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7175" y="6234209"/>
            <a:ext cx="1064825" cy="6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9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4964C8-091B-41F9-AC5B-E61E06F6AC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13981-6202-45C3-849E-8186B4CE9D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7175" y="6234209"/>
            <a:ext cx="1064825" cy="6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29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53BB8A435744ADDBD9F926AA13A4" ma:contentTypeVersion="2" ma:contentTypeDescription="Create a new document." ma:contentTypeScope="" ma:versionID="1b4b48d67ff5229c006eef548d3bf833">
  <xsd:schema xmlns:xsd="http://www.w3.org/2001/XMLSchema" xmlns:xs="http://www.w3.org/2001/XMLSchema" xmlns:p="http://schemas.microsoft.com/office/2006/metadata/properties" xmlns:ns2="08b478bc-3b85-4593-8d58-e8dcff754475" targetNamespace="http://schemas.microsoft.com/office/2006/metadata/properties" ma:root="true" ma:fieldsID="6559cea42e8b64760c20b49fbbc83b76" ns2:_="">
    <xsd:import namespace="08b478bc-3b85-4593-8d58-e8dcff7544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478bc-3b85-4593-8d58-e8dcff7544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C5844A-C5C8-4A1D-A5D1-038D9349FB72}">
  <ds:schemaRefs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08b478bc-3b85-4593-8d58-e8dcff75447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500E0F-3CA0-42CF-9F50-D42D578FC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065781-2693-41C9-914E-91364F803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b478bc-3b85-4593-8d58-e8dcff7544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3675</TotalTime>
  <Words>155</Words>
  <Application>Microsoft Office PowerPoint</Application>
  <PresentationFormat>Widescreen</PresentationFormat>
  <Paragraphs>26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Poppins Medium</vt:lpstr>
      <vt:lpstr>Poppins ExtraLight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Brown</dc:creator>
  <cp:lastModifiedBy>Tamsin Frances</cp:lastModifiedBy>
  <cp:revision>348</cp:revision>
  <dcterms:created xsi:type="dcterms:W3CDTF">2021-05-06T10:16:14Z</dcterms:created>
  <dcterms:modified xsi:type="dcterms:W3CDTF">2022-10-20T21:24:32Z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0x01010038FC53BB8A435744ADDBD9F926AA13A4</vt:lpwstr>
  </property>
</Properties>
</file>