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57" r:id="rId4"/>
    <p:sldId id="258" r:id="rId5"/>
    <p:sldId id="259" r:id="rId6"/>
    <p:sldId id="260" r:id="rId7"/>
    <p:sldId id="261" r:id="rId8"/>
    <p:sldId id="262" r:id="rId9"/>
    <p:sldId id="263" r:id="rId10"/>
    <p:sldId id="280" r:id="rId11"/>
    <p:sldId id="264" r:id="rId12"/>
    <p:sldId id="265" r:id="rId13"/>
    <p:sldId id="267" r:id="rId14"/>
    <p:sldId id="268" r:id="rId15"/>
    <p:sldId id="274" r:id="rId16"/>
    <p:sldId id="269" r:id="rId17"/>
    <p:sldId id="270" r:id="rId18"/>
    <p:sldId id="275" r:id="rId19"/>
    <p:sldId id="276" r:id="rId20"/>
    <p:sldId id="266" r:id="rId21"/>
    <p:sldId id="286" r:id="rId22"/>
    <p:sldId id="283" r:id="rId23"/>
    <p:sldId id="281" r:id="rId24"/>
    <p:sldId id="272" r:id="rId25"/>
    <p:sldId id="282" r:id="rId26"/>
    <p:sldId id="278" r:id="rId27"/>
    <p:sldId id="273" r:id="rId28"/>
    <p:sldId id="277" r:id="rId29"/>
    <p:sldId id="284" r:id="rId30"/>
    <p:sldId id="271"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848" autoAdjust="0"/>
  </p:normalViewPr>
  <p:slideViewPr>
    <p:cSldViewPr snapToGrid="0">
      <p:cViewPr varScale="1">
        <p:scale>
          <a:sx n="98" d="100"/>
          <a:sy n="98" d="100"/>
        </p:scale>
        <p:origin x="10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7A3CC-4B85-4E90-AB1E-7BC27EFA0768}" type="datetimeFigureOut">
              <a:rPr lang="en-GB" smtClean="0"/>
              <a:t>29/06/2021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D854E-71CF-4D42-9D8C-C43E77C1CB9B}" type="slidenum">
              <a:rPr lang="en-GB" smtClean="0"/>
              <a:t>‹#›</a:t>
            </a:fld>
            <a:endParaRPr lang="en-GB"/>
          </a:p>
        </p:txBody>
      </p:sp>
    </p:spTree>
    <p:extLst>
      <p:ext uri="{BB962C8B-B14F-4D97-AF65-F5344CB8AC3E}">
        <p14:creationId xmlns:p14="http://schemas.microsoft.com/office/powerpoint/2010/main" val="139643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all acids.</a:t>
            </a:r>
          </a:p>
        </p:txBody>
      </p:sp>
      <p:sp>
        <p:nvSpPr>
          <p:cNvPr id="4" name="Slide Number Placeholder 3"/>
          <p:cNvSpPr>
            <a:spLocks noGrp="1"/>
          </p:cNvSpPr>
          <p:nvPr>
            <p:ph type="sldNum" sz="quarter" idx="5"/>
          </p:nvPr>
        </p:nvSpPr>
        <p:spPr/>
        <p:txBody>
          <a:bodyPr/>
          <a:lstStyle/>
          <a:p>
            <a:fld id="{177D854E-71CF-4D42-9D8C-C43E77C1CB9B}" type="slidenum">
              <a:rPr lang="en-GB" smtClean="0"/>
              <a:t>3</a:t>
            </a:fld>
            <a:endParaRPr lang="en-GB"/>
          </a:p>
        </p:txBody>
      </p:sp>
    </p:spTree>
    <p:extLst>
      <p:ext uri="{BB962C8B-B14F-4D97-AF65-F5344CB8AC3E}">
        <p14:creationId xmlns:p14="http://schemas.microsoft.com/office/powerpoint/2010/main" val="114618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students that some acid and alkalis are dangerous.</a:t>
            </a:r>
          </a:p>
        </p:txBody>
      </p:sp>
      <p:sp>
        <p:nvSpPr>
          <p:cNvPr id="4" name="Slide Number Placeholder 3"/>
          <p:cNvSpPr>
            <a:spLocks noGrp="1"/>
          </p:cNvSpPr>
          <p:nvPr>
            <p:ph type="sldNum" sz="quarter" idx="5"/>
          </p:nvPr>
        </p:nvSpPr>
        <p:spPr/>
        <p:txBody>
          <a:bodyPr/>
          <a:lstStyle/>
          <a:p>
            <a:fld id="{177D854E-71CF-4D42-9D8C-C43E77C1CB9B}" type="slidenum">
              <a:rPr lang="en-GB" smtClean="0"/>
              <a:t>11</a:t>
            </a:fld>
            <a:endParaRPr lang="en-GB"/>
          </a:p>
        </p:txBody>
      </p:sp>
    </p:spTree>
    <p:extLst>
      <p:ext uri="{BB962C8B-B14F-4D97-AF65-F5344CB8AC3E}">
        <p14:creationId xmlns:p14="http://schemas.microsoft.com/office/powerpoint/2010/main" val="127422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Acids can be strong (like battery acid) or weak ( like fruit juices).</a:t>
            </a:r>
          </a:p>
          <a:p>
            <a:endParaRPr lang="en-GB" dirty="0"/>
          </a:p>
          <a:p>
            <a:r>
              <a:rPr lang="en-GB" dirty="0"/>
              <a:t>Battery acid would be very corrosive and dangerous. </a:t>
            </a:r>
          </a:p>
        </p:txBody>
      </p:sp>
      <p:sp>
        <p:nvSpPr>
          <p:cNvPr id="4" name="Slide Number Placeholder 3"/>
          <p:cNvSpPr>
            <a:spLocks noGrp="1"/>
          </p:cNvSpPr>
          <p:nvPr>
            <p:ph type="sldNum" sz="quarter" idx="5"/>
          </p:nvPr>
        </p:nvSpPr>
        <p:spPr/>
        <p:txBody>
          <a:bodyPr/>
          <a:lstStyle/>
          <a:p>
            <a:fld id="{177D854E-71CF-4D42-9D8C-C43E77C1CB9B}" type="slidenum">
              <a:rPr lang="en-GB" smtClean="0"/>
              <a:t>16</a:t>
            </a:fld>
            <a:endParaRPr lang="en-GB"/>
          </a:p>
        </p:txBody>
      </p:sp>
    </p:spTree>
    <p:extLst>
      <p:ext uri="{BB962C8B-B14F-4D97-AF65-F5344CB8AC3E}">
        <p14:creationId xmlns:p14="http://schemas.microsoft.com/office/powerpoint/2010/main" val="317632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Acids can be strong (like battery acid) or weak ( like fruit juices).</a:t>
            </a:r>
          </a:p>
          <a:p>
            <a:endParaRPr lang="en-GB" dirty="0"/>
          </a:p>
          <a:p>
            <a:r>
              <a:rPr lang="en-GB" dirty="0"/>
              <a:t>Battery acid would be very corrosive and dangerous. </a:t>
            </a:r>
          </a:p>
        </p:txBody>
      </p:sp>
      <p:sp>
        <p:nvSpPr>
          <p:cNvPr id="4" name="Slide Number Placeholder 3"/>
          <p:cNvSpPr>
            <a:spLocks noGrp="1"/>
          </p:cNvSpPr>
          <p:nvPr>
            <p:ph type="sldNum" sz="quarter" idx="5"/>
          </p:nvPr>
        </p:nvSpPr>
        <p:spPr/>
        <p:txBody>
          <a:bodyPr/>
          <a:lstStyle/>
          <a:p>
            <a:fld id="{177D854E-71CF-4D42-9D8C-C43E77C1CB9B}" type="slidenum">
              <a:rPr lang="en-GB" smtClean="0"/>
              <a:t>17</a:t>
            </a:fld>
            <a:endParaRPr lang="en-GB"/>
          </a:p>
        </p:txBody>
      </p:sp>
    </p:spTree>
    <p:extLst>
      <p:ext uri="{BB962C8B-B14F-4D97-AF65-F5344CB8AC3E}">
        <p14:creationId xmlns:p14="http://schemas.microsoft.com/office/powerpoint/2010/main" val="355728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move the pictures to the right place on the scale.</a:t>
            </a:r>
          </a:p>
        </p:txBody>
      </p:sp>
      <p:sp>
        <p:nvSpPr>
          <p:cNvPr id="4" name="Slide Number Placeholder 3"/>
          <p:cNvSpPr>
            <a:spLocks noGrp="1"/>
          </p:cNvSpPr>
          <p:nvPr>
            <p:ph type="sldNum" sz="quarter" idx="5"/>
          </p:nvPr>
        </p:nvSpPr>
        <p:spPr/>
        <p:txBody>
          <a:bodyPr/>
          <a:lstStyle/>
          <a:p>
            <a:fld id="{177D854E-71CF-4D42-9D8C-C43E77C1CB9B}" type="slidenum">
              <a:rPr lang="en-GB" smtClean="0"/>
              <a:t>18</a:t>
            </a:fld>
            <a:endParaRPr lang="en-GB"/>
          </a:p>
        </p:txBody>
      </p:sp>
    </p:spTree>
    <p:extLst>
      <p:ext uri="{BB962C8B-B14F-4D97-AF65-F5344CB8AC3E}">
        <p14:creationId xmlns:p14="http://schemas.microsoft.com/office/powerpoint/2010/main" val="120122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7D854E-71CF-4D42-9D8C-C43E77C1CB9B}" type="slidenum">
              <a:rPr lang="en-GB" smtClean="0"/>
              <a:t>28</a:t>
            </a:fld>
            <a:endParaRPr lang="en-GB"/>
          </a:p>
        </p:txBody>
      </p:sp>
    </p:spTree>
    <p:extLst>
      <p:ext uri="{BB962C8B-B14F-4D97-AF65-F5344CB8AC3E}">
        <p14:creationId xmlns:p14="http://schemas.microsoft.com/office/powerpoint/2010/main" val="222284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0408-980A-4F09-A3E6-257543FB8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A501E3-9D5E-4D8D-AE19-EDB47D1B3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7A5FA9-04B2-4985-AFB2-D48CC0B4B9C4}"/>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5" name="Footer Placeholder 4">
            <a:extLst>
              <a:ext uri="{FF2B5EF4-FFF2-40B4-BE49-F238E27FC236}">
                <a16:creationId xmlns:a16="http://schemas.microsoft.com/office/drawing/2014/main" id="{E3BF550C-A306-4679-B009-D237E9D18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360422-809B-4062-9428-3D903EA05865}"/>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69663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C97E-57B7-455A-BB30-A23B2A5EE4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3C0021-6B7E-4A03-9A71-A9CB6DE6F5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B8A13-6F02-4DAB-BC3D-1B91EDC3B557}"/>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5" name="Footer Placeholder 4">
            <a:extLst>
              <a:ext uri="{FF2B5EF4-FFF2-40B4-BE49-F238E27FC236}">
                <a16:creationId xmlns:a16="http://schemas.microsoft.com/office/drawing/2014/main" id="{80D1966F-ADF8-45CD-9809-217A08EB74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4E1F9-5438-4507-B123-2F4C967100A6}"/>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415779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77B46-DB6D-4DEB-A67F-43D10D05A6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510A3F-1856-4BE0-9F42-B537C8E99C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FB08B-CBA8-44A5-A296-15ADB957D5F6}"/>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5" name="Footer Placeholder 4">
            <a:extLst>
              <a:ext uri="{FF2B5EF4-FFF2-40B4-BE49-F238E27FC236}">
                <a16:creationId xmlns:a16="http://schemas.microsoft.com/office/drawing/2014/main" id="{F78F6B34-BA56-4F2C-8452-56D8E26E0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492867-E7FA-4766-B45F-E3BFFA7E133F}"/>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38732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FD6D-7D58-4EC6-BE92-EDE6B56368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AC15E-F43E-4683-83A8-FC684A0DC9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219103-6ED2-42BA-B108-5BFEA03150A1}"/>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5" name="Footer Placeholder 4">
            <a:extLst>
              <a:ext uri="{FF2B5EF4-FFF2-40B4-BE49-F238E27FC236}">
                <a16:creationId xmlns:a16="http://schemas.microsoft.com/office/drawing/2014/main" id="{C4DE97F4-446F-4BDA-A83D-FBC64411D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3C24E-7AA6-42B1-AF77-1424DAC2A52A}"/>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2500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626B-26DE-4322-A9F7-FBF127A5A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0FA1CB-5864-47A4-828C-EEC210A7F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FC9AC6-5EDD-45ED-BE69-C91A9965D8E1}"/>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5" name="Footer Placeholder 4">
            <a:extLst>
              <a:ext uri="{FF2B5EF4-FFF2-40B4-BE49-F238E27FC236}">
                <a16:creationId xmlns:a16="http://schemas.microsoft.com/office/drawing/2014/main" id="{2649F07A-E281-4AA8-9F61-91D26950C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CE287D-A333-48D7-BE41-B3BBFBCDE0E1}"/>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86009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33D2-4550-4386-87AE-39F4EFE4F9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30DAD4-60FB-433B-83AB-2BE5E7BAA0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EA5E72-2825-4A24-A7F0-01E69BDB8A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579F79-B862-43E3-9799-A98F882E4D79}"/>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6" name="Footer Placeholder 5">
            <a:extLst>
              <a:ext uri="{FF2B5EF4-FFF2-40B4-BE49-F238E27FC236}">
                <a16:creationId xmlns:a16="http://schemas.microsoft.com/office/drawing/2014/main" id="{C346960E-98BE-4235-AF0C-A0C16F1620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EAB5B-6962-4602-A6E8-8622BEF8744E}"/>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404678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8849-9671-4800-818F-122257174A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F2F2B5-2F14-4BA2-AFC6-6E456B40C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5F9E95-1281-478C-8DF6-2468818B52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BF30FE-4CCD-42BC-AD2D-CDCC82E7C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915173-A115-4DA4-B48D-2099C0C97A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FAA359-69C0-4D66-9CEE-D930D92FF636}"/>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8" name="Footer Placeholder 7">
            <a:extLst>
              <a:ext uri="{FF2B5EF4-FFF2-40B4-BE49-F238E27FC236}">
                <a16:creationId xmlns:a16="http://schemas.microsoft.com/office/drawing/2014/main" id="{4F1EB7FE-0772-43EC-8A26-AE0BA12A39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F54D27-CEB4-49DF-BBDA-C6EE750D5A82}"/>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376172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6D80-54C2-451A-A331-3D069293E3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0FAD4E-D6C9-4A61-8E57-701C8B5FAC85}"/>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4" name="Footer Placeholder 3">
            <a:extLst>
              <a:ext uri="{FF2B5EF4-FFF2-40B4-BE49-F238E27FC236}">
                <a16:creationId xmlns:a16="http://schemas.microsoft.com/office/drawing/2014/main" id="{18001156-4187-46D4-9BA1-F2079C3AE6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38CC8C-1B8F-44B3-9C5B-169D14AC00C6}"/>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340833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A2A90-0933-489C-84FB-3300F4319159}"/>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3" name="Footer Placeholder 2">
            <a:extLst>
              <a:ext uri="{FF2B5EF4-FFF2-40B4-BE49-F238E27FC236}">
                <a16:creationId xmlns:a16="http://schemas.microsoft.com/office/drawing/2014/main" id="{FE0F8FF6-03D4-496B-BF84-071F03E7A3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3B3218-25B2-4306-8612-4F9F149A744D}"/>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5205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1D53-FAA4-441C-A6C3-08FD11381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00975D-512C-4BB6-9B5E-E8BC73A50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88EFD2-DBE3-47A6-BDE2-081E8BA89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8CC631-83AA-45B3-947E-408E2F6AC4CF}"/>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6" name="Footer Placeholder 5">
            <a:extLst>
              <a:ext uri="{FF2B5EF4-FFF2-40B4-BE49-F238E27FC236}">
                <a16:creationId xmlns:a16="http://schemas.microsoft.com/office/drawing/2014/main" id="{FF76CFFC-A313-4DE0-89F1-17EAF53D7F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58C1B1-DD81-4695-ACCB-A4DED5B1A31C}"/>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46921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B9F8-D0C1-4360-8291-FF5C035A3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D60466-8762-47D2-90E4-9D72D640F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9FDA3D-A2D1-4278-9AC1-7A7D40D1C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98F2AB-C4D4-48F6-A982-3ED6F4323DAF}"/>
              </a:ext>
            </a:extLst>
          </p:cNvPr>
          <p:cNvSpPr>
            <a:spLocks noGrp="1"/>
          </p:cNvSpPr>
          <p:nvPr>
            <p:ph type="dt" sz="half" idx="10"/>
          </p:nvPr>
        </p:nvSpPr>
        <p:spPr/>
        <p:txBody>
          <a:bodyPr/>
          <a:lstStyle/>
          <a:p>
            <a:fld id="{97AC664F-440F-440B-B61C-2892C04212E3}" type="datetimeFigureOut">
              <a:rPr lang="en-GB" smtClean="0"/>
              <a:t>29/06/2021</a:t>
            </a:fld>
            <a:endParaRPr lang="en-GB"/>
          </a:p>
        </p:txBody>
      </p:sp>
      <p:sp>
        <p:nvSpPr>
          <p:cNvPr id="6" name="Footer Placeholder 5">
            <a:extLst>
              <a:ext uri="{FF2B5EF4-FFF2-40B4-BE49-F238E27FC236}">
                <a16:creationId xmlns:a16="http://schemas.microsoft.com/office/drawing/2014/main" id="{B83722D8-C16F-43C9-9434-7C486C1F99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895A7-252E-40A0-A80F-3FFF06B9CCF6}"/>
              </a:ext>
            </a:extLst>
          </p:cNvPr>
          <p:cNvSpPr>
            <a:spLocks noGrp="1"/>
          </p:cNvSpPr>
          <p:nvPr>
            <p:ph type="sldNum" sz="quarter" idx="12"/>
          </p:nvPr>
        </p:nvSpPr>
        <p:spPr/>
        <p:txBody>
          <a:bodyPr/>
          <a:lstStyle/>
          <a:p>
            <a:fld id="{8560ED3B-65AD-4EFA-965F-A6B50935AFE6}" type="slidenum">
              <a:rPr lang="en-GB" smtClean="0"/>
              <a:t>‹#›</a:t>
            </a:fld>
            <a:endParaRPr lang="en-GB"/>
          </a:p>
        </p:txBody>
      </p:sp>
    </p:spTree>
    <p:extLst>
      <p:ext uri="{BB962C8B-B14F-4D97-AF65-F5344CB8AC3E}">
        <p14:creationId xmlns:p14="http://schemas.microsoft.com/office/powerpoint/2010/main" val="331382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E0379-6FC0-4A99-97C1-6BEEE244F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790339-F808-4EFD-9BDC-8D29F14AE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E78F4-BFBA-4AFD-9E00-9D67EFE7F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C664F-440F-440B-B61C-2892C04212E3}" type="datetimeFigureOut">
              <a:rPr lang="en-GB" smtClean="0"/>
              <a:t>29/06/2021</a:t>
            </a:fld>
            <a:endParaRPr lang="en-GB"/>
          </a:p>
        </p:txBody>
      </p:sp>
      <p:sp>
        <p:nvSpPr>
          <p:cNvPr id="5" name="Footer Placeholder 4">
            <a:extLst>
              <a:ext uri="{FF2B5EF4-FFF2-40B4-BE49-F238E27FC236}">
                <a16:creationId xmlns:a16="http://schemas.microsoft.com/office/drawing/2014/main" id="{AAABB030-9C52-4A34-A72C-85AD2AF806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74B113-E6E3-43AA-A0A0-776975BFB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0ED3B-65AD-4EFA-965F-A6B50935AFE6}" type="slidenum">
              <a:rPr lang="en-GB" smtClean="0"/>
              <a:t>‹#›</a:t>
            </a:fld>
            <a:endParaRPr lang="en-GB"/>
          </a:p>
        </p:txBody>
      </p:sp>
    </p:spTree>
    <p:extLst>
      <p:ext uri="{BB962C8B-B14F-4D97-AF65-F5344CB8AC3E}">
        <p14:creationId xmlns:p14="http://schemas.microsoft.com/office/powerpoint/2010/main" val="1641654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NichmACfn_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GRNslAaXu9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yClS8-cfB3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youtu.be/gSTrGUGpvT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youtu.be/ppDjTKuLAr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ritchie@sidmouthcollege.devon.sch.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ed.ted.com/lessons/the-wacky-history-of-cell-theory"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s://www.bbc.co.uk/programmes/p019c21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5QWTe2Bl_sk"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F291-47D5-464A-9FD9-AC16C3590383}"/>
              </a:ext>
            </a:extLst>
          </p:cNvPr>
          <p:cNvSpPr>
            <a:spLocks noGrp="1"/>
          </p:cNvSpPr>
          <p:nvPr>
            <p:ph type="ctrTitle"/>
          </p:nvPr>
        </p:nvSpPr>
        <p:spPr/>
        <p:txBody>
          <a:bodyPr/>
          <a:lstStyle/>
          <a:p>
            <a:r>
              <a:rPr lang="en-GB" dirty="0"/>
              <a:t>Science at Sidmouth College</a:t>
            </a:r>
          </a:p>
        </p:txBody>
      </p:sp>
      <p:sp>
        <p:nvSpPr>
          <p:cNvPr id="3" name="Subtitle 2">
            <a:extLst>
              <a:ext uri="{FF2B5EF4-FFF2-40B4-BE49-F238E27FC236}">
                <a16:creationId xmlns:a16="http://schemas.microsoft.com/office/drawing/2014/main" id="{37E716E7-1BDD-48F6-B262-BB8A1F570BDD}"/>
              </a:ext>
            </a:extLst>
          </p:cNvPr>
          <p:cNvSpPr>
            <a:spLocks noGrp="1"/>
          </p:cNvSpPr>
          <p:nvPr>
            <p:ph type="subTitle" idx="1"/>
          </p:nvPr>
        </p:nvSpPr>
        <p:spPr/>
        <p:txBody>
          <a:bodyPr/>
          <a:lstStyle/>
          <a:p>
            <a:r>
              <a:rPr lang="en-GB"/>
              <a:t>Year 6</a:t>
            </a:r>
            <a:endParaRPr lang="en-GB" dirty="0"/>
          </a:p>
        </p:txBody>
      </p:sp>
    </p:spTree>
    <p:extLst>
      <p:ext uri="{BB962C8B-B14F-4D97-AF65-F5344CB8AC3E}">
        <p14:creationId xmlns:p14="http://schemas.microsoft.com/office/powerpoint/2010/main" val="99875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E792-4926-46D6-99CA-B023113902A5}"/>
              </a:ext>
            </a:extLst>
          </p:cNvPr>
          <p:cNvSpPr>
            <a:spLocks noGrp="1"/>
          </p:cNvSpPr>
          <p:nvPr>
            <p:ph type="title"/>
          </p:nvPr>
        </p:nvSpPr>
        <p:spPr/>
        <p:txBody>
          <a:bodyPr/>
          <a:lstStyle/>
          <a:p>
            <a:r>
              <a:rPr lang="en-GB" dirty="0"/>
              <a:t>We can react an acid and an alkali together.</a:t>
            </a:r>
          </a:p>
        </p:txBody>
      </p:sp>
      <p:sp>
        <p:nvSpPr>
          <p:cNvPr id="3" name="Content Placeholder 2">
            <a:extLst>
              <a:ext uri="{FF2B5EF4-FFF2-40B4-BE49-F238E27FC236}">
                <a16:creationId xmlns:a16="http://schemas.microsoft.com/office/drawing/2014/main" id="{5D6D62EB-D102-4196-A0D8-2052595B772A}"/>
              </a:ext>
            </a:extLst>
          </p:cNvPr>
          <p:cNvSpPr>
            <a:spLocks noGrp="1"/>
          </p:cNvSpPr>
          <p:nvPr>
            <p:ph idx="1"/>
          </p:nvPr>
        </p:nvSpPr>
        <p:spPr>
          <a:xfrm>
            <a:off x="838200" y="1825625"/>
            <a:ext cx="2524760" cy="4351338"/>
          </a:xfrm>
        </p:spPr>
        <p:txBody>
          <a:bodyPr/>
          <a:lstStyle/>
          <a:p>
            <a:pPr marL="0" indent="0">
              <a:buNone/>
            </a:pPr>
            <a:r>
              <a:rPr lang="en-GB" dirty="0"/>
              <a:t>This is called a neutralisation.</a:t>
            </a:r>
          </a:p>
        </p:txBody>
      </p:sp>
      <p:sp>
        <p:nvSpPr>
          <p:cNvPr id="5" name="Rectangle 4">
            <a:extLst>
              <a:ext uri="{FF2B5EF4-FFF2-40B4-BE49-F238E27FC236}">
                <a16:creationId xmlns:a16="http://schemas.microsoft.com/office/drawing/2014/main" id="{EDA9986E-D028-43E7-9EC8-03749D4BAE8B}"/>
              </a:ext>
            </a:extLst>
          </p:cNvPr>
          <p:cNvSpPr/>
          <p:nvPr/>
        </p:nvSpPr>
        <p:spPr>
          <a:xfrm>
            <a:off x="543743" y="6169709"/>
            <a:ext cx="3113673" cy="646331"/>
          </a:xfrm>
          <a:prstGeom prst="rect">
            <a:avLst/>
          </a:prstGeom>
        </p:spPr>
        <p:txBody>
          <a:bodyPr wrap="none">
            <a:spAutoFit/>
          </a:bodyPr>
          <a:lstStyle/>
          <a:p>
            <a:r>
              <a:rPr lang="en-GB" dirty="0">
                <a:hlinkClick r:id="rId2"/>
              </a:rPr>
              <a:t>https://youtu.be/NichmACfn_g</a:t>
            </a:r>
            <a:endParaRPr lang="en-GB" dirty="0"/>
          </a:p>
          <a:p>
            <a:endParaRPr lang="en-GB" dirty="0"/>
          </a:p>
        </p:txBody>
      </p:sp>
      <p:pic>
        <p:nvPicPr>
          <p:cNvPr id="6" name="Picture 5">
            <a:extLst>
              <a:ext uri="{FF2B5EF4-FFF2-40B4-BE49-F238E27FC236}">
                <a16:creationId xmlns:a16="http://schemas.microsoft.com/office/drawing/2014/main" id="{FE5A506A-40F0-4730-95AC-F248C267C872}"/>
              </a:ext>
            </a:extLst>
          </p:cNvPr>
          <p:cNvPicPr>
            <a:picLocks noChangeAspect="1"/>
          </p:cNvPicPr>
          <p:nvPr/>
        </p:nvPicPr>
        <p:blipFill>
          <a:blip r:embed="rId3"/>
          <a:stretch>
            <a:fillRect/>
          </a:stretch>
        </p:blipFill>
        <p:spPr>
          <a:xfrm>
            <a:off x="4236091" y="1690688"/>
            <a:ext cx="7591425" cy="4219575"/>
          </a:xfrm>
          <a:prstGeom prst="rect">
            <a:avLst/>
          </a:prstGeom>
        </p:spPr>
      </p:pic>
    </p:spTree>
    <p:extLst>
      <p:ext uri="{BB962C8B-B14F-4D97-AF65-F5344CB8AC3E}">
        <p14:creationId xmlns:p14="http://schemas.microsoft.com/office/powerpoint/2010/main" val="49138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FEFB-E33B-4A92-8B00-0C5317EC9C58}"/>
              </a:ext>
            </a:extLst>
          </p:cNvPr>
          <p:cNvSpPr>
            <a:spLocks noGrp="1"/>
          </p:cNvSpPr>
          <p:nvPr>
            <p:ph type="title"/>
          </p:nvPr>
        </p:nvSpPr>
        <p:spPr/>
        <p:txBody>
          <a:bodyPr/>
          <a:lstStyle/>
          <a:p>
            <a:r>
              <a:rPr lang="en-GB" dirty="0"/>
              <a:t>So how can we find out if a substance is an acid, an alkali or neutral?</a:t>
            </a:r>
          </a:p>
        </p:txBody>
      </p:sp>
      <p:sp>
        <p:nvSpPr>
          <p:cNvPr id="3" name="Content Placeholder 2">
            <a:extLst>
              <a:ext uri="{FF2B5EF4-FFF2-40B4-BE49-F238E27FC236}">
                <a16:creationId xmlns:a16="http://schemas.microsoft.com/office/drawing/2014/main" id="{376618FE-E7EE-4F92-B6AE-DCE8CCDECD31}"/>
              </a:ext>
            </a:extLst>
          </p:cNvPr>
          <p:cNvSpPr>
            <a:spLocks noGrp="1"/>
          </p:cNvSpPr>
          <p:nvPr>
            <p:ph idx="1"/>
          </p:nvPr>
        </p:nvSpPr>
        <p:spPr>
          <a:xfrm>
            <a:off x="6322978" y="1825625"/>
            <a:ext cx="5030821" cy="4351338"/>
          </a:xfrm>
        </p:spPr>
        <p:txBody>
          <a:bodyPr/>
          <a:lstStyle/>
          <a:p>
            <a:r>
              <a:rPr lang="en-GB" dirty="0"/>
              <a:t>Would this be a good idea?</a:t>
            </a:r>
          </a:p>
        </p:txBody>
      </p:sp>
      <p:pic>
        <p:nvPicPr>
          <p:cNvPr id="5122" name="Picture 2" descr="Causes of a Sour or Bitter Taste in the Mouth">
            <a:extLst>
              <a:ext uri="{FF2B5EF4-FFF2-40B4-BE49-F238E27FC236}">
                <a16:creationId xmlns:a16="http://schemas.microsoft.com/office/drawing/2014/main" id="{F6635FC8-70A0-4B14-A35B-7637D84CF8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2214445"/>
            <a:ext cx="5301532" cy="351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16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026A-241F-475E-850F-15433B33F859}"/>
              </a:ext>
            </a:extLst>
          </p:cNvPr>
          <p:cNvSpPr>
            <a:spLocks noGrp="1"/>
          </p:cNvSpPr>
          <p:nvPr>
            <p:ph type="title"/>
          </p:nvPr>
        </p:nvSpPr>
        <p:spPr/>
        <p:txBody>
          <a:bodyPr/>
          <a:lstStyle/>
          <a:p>
            <a:r>
              <a:rPr lang="en-GB" dirty="0"/>
              <a:t>We can use an indicator</a:t>
            </a:r>
          </a:p>
        </p:txBody>
      </p:sp>
      <p:sp>
        <p:nvSpPr>
          <p:cNvPr id="3" name="Content Placeholder 2">
            <a:extLst>
              <a:ext uri="{FF2B5EF4-FFF2-40B4-BE49-F238E27FC236}">
                <a16:creationId xmlns:a16="http://schemas.microsoft.com/office/drawing/2014/main" id="{9596ED23-2D14-483B-A5B9-D60240C47E6F}"/>
              </a:ext>
            </a:extLst>
          </p:cNvPr>
          <p:cNvSpPr>
            <a:spLocks noGrp="1"/>
          </p:cNvSpPr>
          <p:nvPr>
            <p:ph idx="1"/>
          </p:nvPr>
        </p:nvSpPr>
        <p:spPr/>
        <p:txBody>
          <a:bodyPr/>
          <a:lstStyle/>
          <a:p>
            <a:r>
              <a:rPr lang="en-GB" dirty="0"/>
              <a:t>There are lots of different indicators but the most commonly used is Universal Indicator</a:t>
            </a:r>
          </a:p>
          <a:p>
            <a:endParaRPr lang="en-GB" dirty="0"/>
          </a:p>
          <a:p>
            <a:r>
              <a:rPr lang="en-GB" dirty="0">
                <a:hlinkClick r:id="rId2"/>
              </a:rPr>
              <a:t>https://www.youtube.com/watch?v=GRNslAaXu9k</a:t>
            </a:r>
            <a:endParaRPr lang="en-GB" dirty="0"/>
          </a:p>
          <a:p>
            <a:endParaRPr lang="en-GB" dirty="0"/>
          </a:p>
        </p:txBody>
      </p:sp>
    </p:spTree>
    <p:extLst>
      <p:ext uri="{BB962C8B-B14F-4D97-AF65-F5344CB8AC3E}">
        <p14:creationId xmlns:p14="http://schemas.microsoft.com/office/powerpoint/2010/main" val="387330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B6E9-330C-4AF4-B6C8-D48E322DBCB3}"/>
              </a:ext>
            </a:extLst>
          </p:cNvPr>
          <p:cNvSpPr>
            <a:spLocks noGrp="1"/>
          </p:cNvSpPr>
          <p:nvPr>
            <p:ph type="title"/>
          </p:nvPr>
        </p:nvSpPr>
        <p:spPr/>
        <p:txBody>
          <a:bodyPr>
            <a:normAutofit fontScale="90000"/>
          </a:bodyPr>
          <a:lstStyle/>
          <a:p>
            <a:r>
              <a:rPr lang="en-GB" dirty="0"/>
              <a:t>The universal indicator solution changes colour depending on whether the chemical is an acid or an alkali</a:t>
            </a:r>
          </a:p>
        </p:txBody>
      </p:sp>
      <p:pic>
        <p:nvPicPr>
          <p:cNvPr id="6146" name="Picture 2" descr="https://upload.wikimedia.org/wikipedia/commons/thumb/b/b1/Skala_boja_2.JPG/800px-Skala_boja_2.JPG">
            <a:extLst>
              <a:ext uri="{FF2B5EF4-FFF2-40B4-BE49-F238E27FC236}">
                <a16:creationId xmlns:a16="http://schemas.microsoft.com/office/drawing/2014/main" id="{C1763DC5-89D8-4D82-BD76-9F1291F7D5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2806" y="1825625"/>
            <a:ext cx="6073303" cy="455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34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D7EE-ABEF-43B5-8F69-D286BDBA7FB6}"/>
              </a:ext>
            </a:extLst>
          </p:cNvPr>
          <p:cNvSpPr>
            <a:spLocks noGrp="1"/>
          </p:cNvSpPr>
          <p:nvPr>
            <p:ph type="title"/>
          </p:nvPr>
        </p:nvSpPr>
        <p:spPr>
          <a:xfrm>
            <a:off x="740923" y="109105"/>
            <a:ext cx="10515600" cy="1325563"/>
          </a:xfrm>
        </p:spPr>
        <p:txBody>
          <a:bodyPr/>
          <a:lstStyle/>
          <a:p>
            <a:r>
              <a:rPr lang="en-GB" dirty="0"/>
              <a:t>Can you solve the problem?</a:t>
            </a:r>
          </a:p>
        </p:txBody>
      </p:sp>
      <p:sp>
        <p:nvSpPr>
          <p:cNvPr id="3" name="Content Placeholder 2">
            <a:extLst>
              <a:ext uri="{FF2B5EF4-FFF2-40B4-BE49-F238E27FC236}">
                <a16:creationId xmlns:a16="http://schemas.microsoft.com/office/drawing/2014/main" id="{9FE5C0A4-18BE-45CB-902F-FDB7CF97969F}"/>
              </a:ext>
            </a:extLst>
          </p:cNvPr>
          <p:cNvSpPr>
            <a:spLocks noGrp="1"/>
          </p:cNvSpPr>
          <p:nvPr>
            <p:ph idx="1"/>
          </p:nvPr>
        </p:nvSpPr>
        <p:spPr>
          <a:xfrm>
            <a:off x="6984459" y="3271629"/>
            <a:ext cx="4398523" cy="3371551"/>
          </a:xfrm>
        </p:spPr>
        <p:txBody>
          <a:bodyPr/>
          <a:lstStyle/>
          <a:p>
            <a:pPr marL="0" indent="0">
              <a:buNone/>
            </a:pPr>
            <a:r>
              <a:rPr lang="en-GB" dirty="0"/>
              <a:t>Are these substances acid, alkali or neutral?</a:t>
            </a:r>
          </a:p>
        </p:txBody>
      </p:sp>
      <p:pic>
        <p:nvPicPr>
          <p:cNvPr id="7170" name="Picture 2" descr="detective - Rivercity Pilates">
            <a:extLst>
              <a:ext uri="{FF2B5EF4-FFF2-40B4-BE49-F238E27FC236}">
                <a16:creationId xmlns:a16="http://schemas.microsoft.com/office/drawing/2014/main" id="{E1A57800-6EFE-4B80-A085-500A42A326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32637" y="214819"/>
            <a:ext cx="19431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0CC058-95B6-44B8-AD7D-1E246130A2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477" y="1125214"/>
            <a:ext cx="8914489" cy="2109425"/>
          </a:xfrm>
          <a:prstGeom prst="rect">
            <a:avLst/>
          </a:prstGeom>
        </p:spPr>
      </p:pic>
      <p:pic>
        <p:nvPicPr>
          <p:cNvPr id="5" name="Picture 4">
            <a:extLst>
              <a:ext uri="{FF2B5EF4-FFF2-40B4-BE49-F238E27FC236}">
                <a16:creationId xmlns:a16="http://schemas.microsoft.com/office/drawing/2014/main" id="{B3BF06DD-BB31-486B-8350-115DAF4402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6000" y="3247311"/>
            <a:ext cx="4741728" cy="3501584"/>
          </a:xfrm>
          <a:prstGeom prst="rect">
            <a:avLst/>
          </a:prstGeom>
        </p:spPr>
      </p:pic>
    </p:spTree>
    <p:extLst>
      <p:ext uri="{BB962C8B-B14F-4D97-AF65-F5344CB8AC3E}">
        <p14:creationId xmlns:p14="http://schemas.microsoft.com/office/powerpoint/2010/main" val="400569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D7EE-ABEF-43B5-8F69-D286BDBA7FB6}"/>
              </a:ext>
            </a:extLst>
          </p:cNvPr>
          <p:cNvSpPr>
            <a:spLocks noGrp="1"/>
          </p:cNvSpPr>
          <p:nvPr>
            <p:ph type="title"/>
          </p:nvPr>
        </p:nvSpPr>
        <p:spPr>
          <a:xfrm>
            <a:off x="740923" y="109105"/>
            <a:ext cx="10515600" cy="1325563"/>
          </a:xfrm>
        </p:spPr>
        <p:txBody>
          <a:bodyPr/>
          <a:lstStyle/>
          <a:p>
            <a:r>
              <a:rPr lang="en-GB" dirty="0"/>
              <a:t>Can you solve the problem?</a:t>
            </a:r>
          </a:p>
        </p:txBody>
      </p:sp>
      <p:sp>
        <p:nvSpPr>
          <p:cNvPr id="3" name="Content Placeholder 2">
            <a:extLst>
              <a:ext uri="{FF2B5EF4-FFF2-40B4-BE49-F238E27FC236}">
                <a16:creationId xmlns:a16="http://schemas.microsoft.com/office/drawing/2014/main" id="{9FE5C0A4-18BE-45CB-902F-FDB7CF97969F}"/>
              </a:ext>
            </a:extLst>
          </p:cNvPr>
          <p:cNvSpPr>
            <a:spLocks noGrp="1"/>
          </p:cNvSpPr>
          <p:nvPr>
            <p:ph idx="1"/>
          </p:nvPr>
        </p:nvSpPr>
        <p:spPr>
          <a:xfrm>
            <a:off x="6984459" y="3271629"/>
            <a:ext cx="4398523" cy="3371551"/>
          </a:xfrm>
        </p:spPr>
        <p:txBody>
          <a:bodyPr/>
          <a:lstStyle/>
          <a:p>
            <a:pPr marL="0" indent="0">
              <a:buNone/>
            </a:pPr>
            <a:r>
              <a:rPr lang="en-GB" dirty="0"/>
              <a:t>Are these substances acid, alkali or neutral?</a:t>
            </a:r>
          </a:p>
        </p:txBody>
      </p:sp>
      <p:pic>
        <p:nvPicPr>
          <p:cNvPr id="7170" name="Picture 2" descr="detective - Rivercity Pilates">
            <a:extLst>
              <a:ext uri="{FF2B5EF4-FFF2-40B4-BE49-F238E27FC236}">
                <a16:creationId xmlns:a16="http://schemas.microsoft.com/office/drawing/2014/main" id="{E1A57800-6EFE-4B80-A085-500A42A326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32637" y="214819"/>
            <a:ext cx="19431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0CC058-95B6-44B8-AD7D-1E246130A2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477" y="1125214"/>
            <a:ext cx="8914489" cy="2109425"/>
          </a:xfrm>
          <a:prstGeom prst="rect">
            <a:avLst/>
          </a:prstGeom>
        </p:spPr>
      </p:pic>
      <p:pic>
        <p:nvPicPr>
          <p:cNvPr id="5" name="Picture 4">
            <a:extLst>
              <a:ext uri="{FF2B5EF4-FFF2-40B4-BE49-F238E27FC236}">
                <a16:creationId xmlns:a16="http://schemas.microsoft.com/office/drawing/2014/main" id="{B3BF06DD-BB31-486B-8350-115DAF4402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6000" y="3247311"/>
            <a:ext cx="4741728" cy="3501584"/>
          </a:xfrm>
          <a:prstGeom prst="rect">
            <a:avLst/>
          </a:prstGeom>
        </p:spPr>
      </p:pic>
      <p:sp>
        <p:nvSpPr>
          <p:cNvPr id="6" name="TextBox 5">
            <a:extLst>
              <a:ext uri="{FF2B5EF4-FFF2-40B4-BE49-F238E27FC236}">
                <a16:creationId xmlns:a16="http://schemas.microsoft.com/office/drawing/2014/main" id="{190F9DC0-315E-435A-BC0B-A958251EFD4F}"/>
              </a:ext>
            </a:extLst>
          </p:cNvPr>
          <p:cNvSpPr txBox="1"/>
          <p:nvPr/>
        </p:nvSpPr>
        <p:spPr>
          <a:xfrm>
            <a:off x="6741268" y="4172848"/>
            <a:ext cx="1206230" cy="369332"/>
          </a:xfrm>
          <a:prstGeom prst="rect">
            <a:avLst/>
          </a:prstGeom>
          <a:noFill/>
        </p:spPr>
        <p:txBody>
          <a:bodyPr wrap="square" rtlCol="0">
            <a:spAutoFit/>
          </a:bodyPr>
          <a:lstStyle/>
          <a:p>
            <a:r>
              <a:rPr lang="en-GB" dirty="0"/>
              <a:t>Neutral</a:t>
            </a:r>
          </a:p>
        </p:txBody>
      </p:sp>
      <p:sp>
        <p:nvSpPr>
          <p:cNvPr id="7" name="TextBox 6">
            <a:extLst>
              <a:ext uri="{FF2B5EF4-FFF2-40B4-BE49-F238E27FC236}">
                <a16:creationId xmlns:a16="http://schemas.microsoft.com/office/drawing/2014/main" id="{B420F9FD-C539-412D-9947-68F48026F07C}"/>
              </a:ext>
            </a:extLst>
          </p:cNvPr>
          <p:cNvSpPr txBox="1"/>
          <p:nvPr/>
        </p:nvSpPr>
        <p:spPr>
          <a:xfrm>
            <a:off x="6776599" y="4628771"/>
            <a:ext cx="567784" cy="369332"/>
          </a:xfrm>
          <a:prstGeom prst="rect">
            <a:avLst/>
          </a:prstGeom>
          <a:noFill/>
        </p:spPr>
        <p:txBody>
          <a:bodyPr wrap="none" rtlCol="0">
            <a:spAutoFit/>
          </a:bodyPr>
          <a:lstStyle/>
          <a:p>
            <a:r>
              <a:rPr lang="en-GB" dirty="0"/>
              <a:t>acid</a:t>
            </a:r>
          </a:p>
        </p:txBody>
      </p:sp>
      <p:sp>
        <p:nvSpPr>
          <p:cNvPr id="8" name="TextBox 7">
            <a:extLst>
              <a:ext uri="{FF2B5EF4-FFF2-40B4-BE49-F238E27FC236}">
                <a16:creationId xmlns:a16="http://schemas.microsoft.com/office/drawing/2014/main" id="{2396CCB5-7412-43BD-A11B-52431D45F629}"/>
              </a:ext>
            </a:extLst>
          </p:cNvPr>
          <p:cNvSpPr txBox="1"/>
          <p:nvPr/>
        </p:nvSpPr>
        <p:spPr>
          <a:xfrm>
            <a:off x="6741268" y="5236790"/>
            <a:ext cx="1138136" cy="369332"/>
          </a:xfrm>
          <a:prstGeom prst="rect">
            <a:avLst/>
          </a:prstGeom>
          <a:noFill/>
        </p:spPr>
        <p:txBody>
          <a:bodyPr wrap="square" rtlCol="0">
            <a:spAutoFit/>
          </a:bodyPr>
          <a:lstStyle/>
          <a:p>
            <a:r>
              <a:rPr lang="en-GB" dirty="0"/>
              <a:t>neutral</a:t>
            </a:r>
          </a:p>
        </p:txBody>
      </p:sp>
      <p:sp>
        <p:nvSpPr>
          <p:cNvPr id="9" name="TextBox 8">
            <a:extLst>
              <a:ext uri="{FF2B5EF4-FFF2-40B4-BE49-F238E27FC236}">
                <a16:creationId xmlns:a16="http://schemas.microsoft.com/office/drawing/2014/main" id="{FA12E620-A851-4E9A-890A-7E2F8F48B97F}"/>
              </a:ext>
            </a:extLst>
          </p:cNvPr>
          <p:cNvSpPr txBox="1"/>
          <p:nvPr/>
        </p:nvSpPr>
        <p:spPr>
          <a:xfrm>
            <a:off x="6776599" y="5732786"/>
            <a:ext cx="830431" cy="369332"/>
          </a:xfrm>
          <a:prstGeom prst="rect">
            <a:avLst/>
          </a:prstGeom>
          <a:noFill/>
        </p:spPr>
        <p:txBody>
          <a:bodyPr wrap="square" rtlCol="0">
            <a:spAutoFit/>
          </a:bodyPr>
          <a:lstStyle/>
          <a:p>
            <a:r>
              <a:rPr lang="en-GB" dirty="0"/>
              <a:t>acid</a:t>
            </a:r>
          </a:p>
        </p:txBody>
      </p:sp>
      <p:sp>
        <p:nvSpPr>
          <p:cNvPr id="10" name="TextBox 9">
            <a:extLst>
              <a:ext uri="{FF2B5EF4-FFF2-40B4-BE49-F238E27FC236}">
                <a16:creationId xmlns:a16="http://schemas.microsoft.com/office/drawing/2014/main" id="{47C9715D-3B92-43E7-BE30-C459C7CA93B4}"/>
              </a:ext>
            </a:extLst>
          </p:cNvPr>
          <p:cNvSpPr txBox="1"/>
          <p:nvPr/>
        </p:nvSpPr>
        <p:spPr>
          <a:xfrm>
            <a:off x="6776599" y="6228782"/>
            <a:ext cx="830431" cy="369332"/>
          </a:xfrm>
          <a:prstGeom prst="rect">
            <a:avLst/>
          </a:prstGeom>
          <a:noFill/>
        </p:spPr>
        <p:txBody>
          <a:bodyPr wrap="square" rtlCol="0">
            <a:spAutoFit/>
          </a:bodyPr>
          <a:lstStyle/>
          <a:p>
            <a:r>
              <a:rPr lang="en-GB" dirty="0"/>
              <a:t>alkali</a:t>
            </a:r>
          </a:p>
        </p:txBody>
      </p:sp>
    </p:spTree>
    <p:extLst>
      <p:ext uri="{BB962C8B-B14F-4D97-AF65-F5344CB8AC3E}">
        <p14:creationId xmlns:p14="http://schemas.microsoft.com/office/powerpoint/2010/main" val="148752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2D99-740F-4264-90C1-6CFBA58FE7B3}"/>
              </a:ext>
            </a:extLst>
          </p:cNvPr>
          <p:cNvSpPr>
            <a:spLocks noGrp="1"/>
          </p:cNvSpPr>
          <p:nvPr>
            <p:ph type="title"/>
          </p:nvPr>
        </p:nvSpPr>
        <p:spPr/>
        <p:txBody>
          <a:bodyPr/>
          <a:lstStyle/>
          <a:p>
            <a:r>
              <a:rPr lang="en-GB" dirty="0"/>
              <a:t>Battery acid, Lemonade and fruit juice are all acids </a:t>
            </a:r>
          </a:p>
        </p:txBody>
      </p:sp>
      <p:sp>
        <p:nvSpPr>
          <p:cNvPr id="3" name="Content Placeholder 2">
            <a:extLst>
              <a:ext uri="{FF2B5EF4-FFF2-40B4-BE49-F238E27FC236}">
                <a16:creationId xmlns:a16="http://schemas.microsoft.com/office/drawing/2014/main" id="{901DCF3C-890F-4EB1-85EA-3CAD609278CA}"/>
              </a:ext>
            </a:extLst>
          </p:cNvPr>
          <p:cNvSpPr>
            <a:spLocks noGrp="1"/>
          </p:cNvSpPr>
          <p:nvPr>
            <p:ph idx="1"/>
          </p:nvPr>
        </p:nvSpPr>
        <p:spPr>
          <a:xfrm>
            <a:off x="838200" y="1825625"/>
            <a:ext cx="10845800" cy="4351338"/>
          </a:xfrm>
        </p:spPr>
        <p:txBody>
          <a:bodyPr/>
          <a:lstStyle/>
          <a:p>
            <a:pPr marL="514350" indent="-514350">
              <a:buFont typeface="+mj-lt"/>
              <a:buAutoNum type="arabicPeriod"/>
            </a:pPr>
            <a:r>
              <a:rPr lang="en-GB" dirty="0"/>
              <a:t>What do you think is different about them?</a:t>
            </a:r>
          </a:p>
          <a:p>
            <a:pPr marL="514350" indent="-514350">
              <a:buFont typeface="+mj-lt"/>
              <a:buAutoNum type="arabicPeriod"/>
            </a:pPr>
            <a:r>
              <a:rPr lang="en-GB" dirty="0"/>
              <a:t>Why do you think it is important that we label acids and alkalis with hazard symbols (like these). </a:t>
            </a:r>
          </a:p>
        </p:txBody>
      </p:sp>
      <p:pic>
        <p:nvPicPr>
          <p:cNvPr id="8194" name="Picture 2" descr="Hazard Labelling Symbol - Corrosive - Maritime Progress Ltd Maritime  Progress Ltd">
            <a:extLst>
              <a:ext uri="{FF2B5EF4-FFF2-40B4-BE49-F238E27FC236}">
                <a16:creationId xmlns:a16="http://schemas.microsoft.com/office/drawing/2014/main" id="{A5632034-5C2A-47C2-B86E-3ABED12219E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314" t="9465" r="8555" b="8992"/>
          <a:stretch/>
        </p:blipFill>
        <p:spPr bwMode="auto">
          <a:xfrm>
            <a:off x="657221" y="3642995"/>
            <a:ext cx="2885441" cy="286480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now Your Hazard Symbols (Pictograms) | Office of Environmental Health and  Safety">
            <a:extLst>
              <a:ext uri="{FF2B5EF4-FFF2-40B4-BE49-F238E27FC236}">
                <a16:creationId xmlns:a16="http://schemas.microsoft.com/office/drawing/2014/main" id="{81651179-56CB-4ECC-A197-B65BF652002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72698" y="3436717"/>
            <a:ext cx="3302001" cy="327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6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2D99-740F-4264-90C1-6CFBA58FE7B3}"/>
              </a:ext>
            </a:extLst>
          </p:cNvPr>
          <p:cNvSpPr>
            <a:spLocks noGrp="1"/>
          </p:cNvSpPr>
          <p:nvPr>
            <p:ph type="title"/>
          </p:nvPr>
        </p:nvSpPr>
        <p:spPr/>
        <p:txBody>
          <a:bodyPr/>
          <a:lstStyle/>
          <a:p>
            <a:r>
              <a:rPr lang="en-GB" dirty="0"/>
              <a:t>Battery acid, Lemonade and fruit juice are both acids </a:t>
            </a:r>
          </a:p>
        </p:txBody>
      </p:sp>
      <p:sp>
        <p:nvSpPr>
          <p:cNvPr id="3" name="Content Placeholder 2">
            <a:extLst>
              <a:ext uri="{FF2B5EF4-FFF2-40B4-BE49-F238E27FC236}">
                <a16:creationId xmlns:a16="http://schemas.microsoft.com/office/drawing/2014/main" id="{901DCF3C-890F-4EB1-85EA-3CAD609278CA}"/>
              </a:ext>
            </a:extLst>
          </p:cNvPr>
          <p:cNvSpPr>
            <a:spLocks noGrp="1"/>
          </p:cNvSpPr>
          <p:nvPr>
            <p:ph idx="1"/>
          </p:nvPr>
        </p:nvSpPr>
        <p:spPr/>
        <p:txBody>
          <a:bodyPr/>
          <a:lstStyle/>
          <a:p>
            <a:r>
              <a:rPr lang="en-GB" dirty="0"/>
              <a:t>What do you think is different about them?</a:t>
            </a:r>
          </a:p>
        </p:txBody>
      </p:sp>
      <p:pic>
        <p:nvPicPr>
          <p:cNvPr id="8194" name="Picture 2" descr="Hazard Labelling Symbol - Corrosive - Maritime Progress Ltd Maritime  Progress Ltd">
            <a:extLst>
              <a:ext uri="{FF2B5EF4-FFF2-40B4-BE49-F238E27FC236}">
                <a16:creationId xmlns:a16="http://schemas.microsoft.com/office/drawing/2014/main" id="{A5632034-5C2A-47C2-B86E-3ABED12219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464" y="2527638"/>
            <a:ext cx="3513239" cy="35132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now Your Hazard Symbols (Pictograms) | Office of Environmental Health and  Safety">
            <a:extLst>
              <a:ext uri="{FF2B5EF4-FFF2-40B4-BE49-F238E27FC236}">
                <a16:creationId xmlns:a16="http://schemas.microsoft.com/office/drawing/2014/main" id="{81651179-56CB-4ECC-A197-B65BF65200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8650" y="2342746"/>
            <a:ext cx="4150129" cy="41501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5FBA71-6527-467D-9A07-DA6EEC3C5BFF}"/>
              </a:ext>
            </a:extLst>
          </p:cNvPr>
          <p:cNvSpPr txBox="1"/>
          <p:nvPr/>
        </p:nvSpPr>
        <p:spPr>
          <a:xfrm>
            <a:off x="459664" y="6079788"/>
            <a:ext cx="5118370" cy="646331"/>
          </a:xfrm>
          <a:prstGeom prst="rect">
            <a:avLst/>
          </a:prstGeom>
          <a:noFill/>
        </p:spPr>
        <p:txBody>
          <a:bodyPr wrap="square" rtlCol="0">
            <a:spAutoFit/>
          </a:bodyPr>
          <a:lstStyle/>
          <a:p>
            <a:r>
              <a:rPr lang="en-GB" dirty="0"/>
              <a:t>Battery acid would have a corrosive hazard symbol because it is a strong acid</a:t>
            </a:r>
          </a:p>
        </p:txBody>
      </p:sp>
      <p:sp>
        <p:nvSpPr>
          <p:cNvPr id="5" name="TextBox 4">
            <a:extLst>
              <a:ext uri="{FF2B5EF4-FFF2-40B4-BE49-F238E27FC236}">
                <a16:creationId xmlns:a16="http://schemas.microsoft.com/office/drawing/2014/main" id="{7C581A2D-F0BF-4304-B615-48915108D304}"/>
              </a:ext>
            </a:extLst>
          </p:cNvPr>
          <p:cNvSpPr txBox="1"/>
          <p:nvPr/>
        </p:nvSpPr>
        <p:spPr>
          <a:xfrm>
            <a:off x="6280797" y="6031210"/>
            <a:ext cx="4925833" cy="923330"/>
          </a:xfrm>
          <a:prstGeom prst="rect">
            <a:avLst/>
          </a:prstGeom>
          <a:noFill/>
        </p:spPr>
        <p:txBody>
          <a:bodyPr wrap="square" rtlCol="0">
            <a:spAutoFit/>
          </a:bodyPr>
          <a:lstStyle/>
          <a:p>
            <a:r>
              <a:rPr lang="en-GB" dirty="0"/>
              <a:t>You could get an irritant hazard symbol on fruit juice because it is a weak acid (but probably not).</a:t>
            </a:r>
          </a:p>
          <a:p>
            <a:endParaRPr lang="en-GB" dirty="0"/>
          </a:p>
        </p:txBody>
      </p:sp>
      <p:sp>
        <p:nvSpPr>
          <p:cNvPr id="6" name="TextBox 5">
            <a:extLst>
              <a:ext uri="{FF2B5EF4-FFF2-40B4-BE49-F238E27FC236}">
                <a16:creationId xmlns:a16="http://schemas.microsoft.com/office/drawing/2014/main" id="{1BE485FB-70C6-4AA6-9AD6-D7852E5308C0}"/>
              </a:ext>
            </a:extLst>
          </p:cNvPr>
          <p:cNvSpPr txBox="1"/>
          <p:nvPr/>
        </p:nvSpPr>
        <p:spPr>
          <a:xfrm>
            <a:off x="4610818" y="3070828"/>
            <a:ext cx="2011680" cy="2308324"/>
          </a:xfrm>
          <a:prstGeom prst="rect">
            <a:avLst/>
          </a:prstGeom>
          <a:noFill/>
        </p:spPr>
        <p:txBody>
          <a:bodyPr wrap="square" rtlCol="0">
            <a:spAutoFit/>
          </a:bodyPr>
          <a:lstStyle/>
          <a:p>
            <a:r>
              <a:rPr lang="en-GB" dirty="0">
                <a:latin typeface="Combat Ready BTN" panose="02060609020106040407" pitchFamily="49" charset="0"/>
              </a:rPr>
              <a:t>Hazard symbols mean we can easily see if a chemical is dangerous – even if we can’t read.</a:t>
            </a:r>
          </a:p>
        </p:txBody>
      </p:sp>
    </p:spTree>
    <p:extLst>
      <p:ext uri="{BB962C8B-B14F-4D97-AF65-F5344CB8AC3E}">
        <p14:creationId xmlns:p14="http://schemas.microsoft.com/office/powerpoint/2010/main" val="393633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1F33-A4FE-4D54-9563-8DF433831B03}"/>
              </a:ext>
            </a:extLst>
          </p:cNvPr>
          <p:cNvSpPr>
            <a:spLocks noGrp="1"/>
          </p:cNvSpPr>
          <p:nvPr>
            <p:ph type="title"/>
          </p:nvPr>
        </p:nvSpPr>
        <p:spPr/>
        <p:txBody>
          <a:bodyPr/>
          <a:lstStyle/>
          <a:p>
            <a:r>
              <a:rPr lang="en-GB" dirty="0"/>
              <a:t>The pH scale</a:t>
            </a:r>
          </a:p>
        </p:txBody>
      </p:sp>
      <p:sp>
        <p:nvSpPr>
          <p:cNvPr id="3" name="Content Placeholder 2">
            <a:extLst>
              <a:ext uri="{FF2B5EF4-FFF2-40B4-BE49-F238E27FC236}">
                <a16:creationId xmlns:a16="http://schemas.microsoft.com/office/drawing/2014/main" id="{96DDEEA1-65D4-4BC6-953F-768099C18352}"/>
              </a:ext>
            </a:extLst>
          </p:cNvPr>
          <p:cNvSpPr>
            <a:spLocks noGrp="1"/>
          </p:cNvSpPr>
          <p:nvPr>
            <p:ph idx="1"/>
          </p:nvPr>
        </p:nvSpPr>
        <p:spPr/>
        <p:txBody>
          <a:bodyPr/>
          <a:lstStyle/>
          <a:p>
            <a:r>
              <a:rPr lang="en-GB" dirty="0"/>
              <a:t>Instead of talking about colours the acidity or alkalinity of a substance can be placed on a scale. Where do you think you’d place these chemicals?</a:t>
            </a:r>
          </a:p>
        </p:txBody>
      </p:sp>
      <p:pic>
        <p:nvPicPr>
          <p:cNvPr id="4" name="Picture 3">
            <a:extLst>
              <a:ext uri="{FF2B5EF4-FFF2-40B4-BE49-F238E27FC236}">
                <a16:creationId xmlns:a16="http://schemas.microsoft.com/office/drawing/2014/main" id="{B2E0AFA0-52E4-4940-ACDF-B79506CC74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695" y="4379371"/>
            <a:ext cx="8201025" cy="923925"/>
          </a:xfrm>
          <a:prstGeom prst="rect">
            <a:avLst/>
          </a:prstGeom>
        </p:spPr>
      </p:pic>
      <p:pic>
        <p:nvPicPr>
          <p:cNvPr id="5" name="Picture 4">
            <a:extLst>
              <a:ext uri="{FF2B5EF4-FFF2-40B4-BE49-F238E27FC236}">
                <a16:creationId xmlns:a16="http://schemas.microsoft.com/office/drawing/2014/main" id="{2409225A-FA10-43F7-87CE-F38D23E45D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83985" y="2430192"/>
            <a:ext cx="990600" cy="752475"/>
          </a:xfrm>
          <a:prstGeom prst="rect">
            <a:avLst/>
          </a:prstGeom>
        </p:spPr>
      </p:pic>
      <p:pic>
        <p:nvPicPr>
          <p:cNvPr id="6" name="Picture 5">
            <a:extLst>
              <a:ext uri="{FF2B5EF4-FFF2-40B4-BE49-F238E27FC236}">
                <a16:creationId xmlns:a16="http://schemas.microsoft.com/office/drawing/2014/main" id="{1F138590-92DB-4A97-AEB5-5DAF0B44AA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31622" y="3393940"/>
            <a:ext cx="695325" cy="857250"/>
          </a:xfrm>
          <a:prstGeom prst="rect">
            <a:avLst/>
          </a:prstGeom>
        </p:spPr>
      </p:pic>
      <p:pic>
        <p:nvPicPr>
          <p:cNvPr id="7" name="Picture 6">
            <a:extLst>
              <a:ext uri="{FF2B5EF4-FFF2-40B4-BE49-F238E27FC236}">
                <a16:creationId xmlns:a16="http://schemas.microsoft.com/office/drawing/2014/main" id="{8088A5D0-12F7-4C18-8735-9E254634773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20225" y="2806429"/>
            <a:ext cx="942975" cy="866775"/>
          </a:xfrm>
          <a:prstGeom prst="rect">
            <a:avLst/>
          </a:prstGeom>
        </p:spPr>
      </p:pic>
      <p:pic>
        <p:nvPicPr>
          <p:cNvPr id="8" name="Picture 7">
            <a:extLst>
              <a:ext uri="{FF2B5EF4-FFF2-40B4-BE49-F238E27FC236}">
                <a16:creationId xmlns:a16="http://schemas.microsoft.com/office/drawing/2014/main" id="{AA921291-19FD-4FA8-9832-C2FE910B27C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748837" y="3922171"/>
            <a:ext cx="762000" cy="914400"/>
          </a:xfrm>
          <a:prstGeom prst="rect">
            <a:avLst/>
          </a:prstGeom>
        </p:spPr>
      </p:pic>
      <p:pic>
        <p:nvPicPr>
          <p:cNvPr id="9" name="Picture 8">
            <a:extLst>
              <a:ext uri="{FF2B5EF4-FFF2-40B4-BE49-F238E27FC236}">
                <a16:creationId xmlns:a16="http://schemas.microsoft.com/office/drawing/2014/main" id="{CF02E61C-7F25-4ECD-837E-279DE00E6C5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675144" y="4379371"/>
            <a:ext cx="733425" cy="971550"/>
          </a:xfrm>
          <a:prstGeom prst="rect">
            <a:avLst/>
          </a:prstGeom>
        </p:spPr>
      </p:pic>
      <p:pic>
        <p:nvPicPr>
          <p:cNvPr id="10" name="Picture 9">
            <a:extLst>
              <a:ext uri="{FF2B5EF4-FFF2-40B4-BE49-F238E27FC236}">
                <a16:creationId xmlns:a16="http://schemas.microsoft.com/office/drawing/2014/main" id="{837F8FDD-BA9F-4B9B-9068-6F0B046003E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344024" y="5330825"/>
            <a:ext cx="1095375" cy="981075"/>
          </a:xfrm>
          <a:prstGeom prst="rect">
            <a:avLst/>
          </a:prstGeom>
        </p:spPr>
      </p:pic>
      <p:pic>
        <p:nvPicPr>
          <p:cNvPr id="11" name="Picture 10">
            <a:extLst>
              <a:ext uri="{FF2B5EF4-FFF2-40B4-BE49-F238E27FC236}">
                <a16:creationId xmlns:a16="http://schemas.microsoft.com/office/drawing/2014/main" id="{795CEA6E-942E-46F1-9A90-E154D8A0EAC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813256" y="5518925"/>
            <a:ext cx="1190625" cy="1028700"/>
          </a:xfrm>
          <a:prstGeom prst="rect">
            <a:avLst/>
          </a:prstGeom>
        </p:spPr>
      </p:pic>
      <p:pic>
        <p:nvPicPr>
          <p:cNvPr id="12" name="Picture 11">
            <a:extLst>
              <a:ext uri="{FF2B5EF4-FFF2-40B4-BE49-F238E27FC236}">
                <a16:creationId xmlns:a16="http://schemas.microsoft.com/office/drawing/2014/main" id="{F244AD71-8E95-4F24-9201-E542CA1EE0E6}"/>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277224" y="2762654"/>
            <a:ext cx="1066800" cy="1019175"/>
          </a:xfrm>
          <a:prstGeom prst="rect">
            <a:avLst/>
          </a:prstGeom>
        </p:spPr>
      </p:pic>
      <p:pic>
        <p:nvPicPr>
          <p:cNvPr id="13" name="Picture 12">
            <a:extLst>
              <a:ext uri="{FF2B5EF4-FFF2-40B4-BE49-F238E27FC236}">
                <a16:creationId xmlns:a16="http://schemas.microsoft.com/office/drawing/2014/main" id="{D852CB7F-AF53-4A48-9F25-FA504C39443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8318896" y="5566047"/>
            <a:ext cx="838200" cy="1047750"/>
          </a:xfrm>
          <a:prstGeom prst="rect">
            <a:avLst/>
          </a:prstGeom>
        </p:spPr>
      </p:pic>
    </p:spTree>
    <p:extLst>
      <p:ext uri="{BB962C8B-B14F-4D97-AF65-F5344CB8AC3E}">
        <p14:creationId xmlns:p14="http://schemas.microsoft.com/office/powerpoint/2010/main" val="285287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2358-8A38-479A-BBAA-93E94AB1B3D2}"/>
              </a:ext>
            </a:extLst>
          </p:cNvPr>
          <p:cNvSpPr>
            <a:spLocks noGrp="1"/>
          </p:cNvSpPr>
          <p:nvPr>
            <p:ph type="title"/>
          </p:nvPr>
        </p:nvSpPr>
        <p:spPr/>
        <p:txBody>
          <a:bodyPr/>
          <a:lstStyle/>
          <a:p>
            <a:r>
              <a:rPr lang="en-GB" dirty="0"/>
              <a:t>Were you right?</a:t>
            </a:r>
          </a:p>
        </p:txBody>
      </p:sp>
      <p:sp>
        <p:nvSpPr>
          <p:cNvPr id="3" name="Content Placeholder 2">
            <a:extLst>
              <a:ext uri="{FF2B5EF4-FFF2-40B4-BE49-F238E27FC236}">
                <a16:creationId xmlns:a16="http://schemas.microsoft.com/office/drawing/2014/main" id="{FF1B05F2-28F5-4D5B-AFC2-7939E09DBE6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175D87B-48BB-4B6D-89CC-A1028E6665C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040" y="1825625"/>
            <a:ext cx="10821920" cy="3367546"/>
          </a:xfrm>
          <a:prstGeom prst="rect">
            <a:avLst/>
          </a:prstGeom>
        </p:spPr>
      </p:pic>
    </p:spTree>
    <p:extLst>
      <p:ext uri="{BB962C8B-B14F-4D97-AF65-F5344CB8AC3E}">
        <p14:creationId xmlns:p14="http://schemas.microsoft.com/office/powerpoint/2010/main" val="337222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81EB-537C-42A8-A3E6-A0D62AC734D1}"/>
              </a:ext>
            </a:extLst>
          </p:cNvPr>
          <p:cNvSpPr>
            <a:spLocks noGrp="1"/>
          </p:cNvSpPr>
          <p:nvPr>
            <p:ph type="title"/>
          </p:nvPr>
        </p:nvSpPr>
        <p:spPr/>
        <p:txBody>
          <a:bodyPr/>
          <a:lstStyle/>
          <a:p>
            <a:r>
              <a:rPr lang="en-GB" dirty="0"/>
              <a:t>Welcome to Sidmouth Science</a:t>
            </a:r>
          </a:p>
        </p:txBody>
      </p:sp>
      <p:sp>
        <p:nvSpPr>
          <p:cNvPr id="3" name="Content Placeholder 2">
            <a:extLst>
              <a:ext uri="{FF2B5EF4-FFF2-40B4-BE49-F238E27FC236}">
                <a16:creationId xmlns:a16="http://schemas.microsoft.com/office/drawing/2014/main" id="{8D7A29B6-3FE7-45D8-AE84-D9313F2D3F61}"/>
              </a:ext>
            </a:extLst>
          </p:cNvPr>
          <p:cNvSpPr>
            <a:spLocks noGrp="1"/>
          </p:cNvSpPr>
          <p:nvPr>
            <p:ph idx="1"/>
          </p:nvPr>
        </p:nvSpPr>
        <p:spPr>
          <a:xfrm>
            <a:off x="838200" y="1825625"/>
            <a:ext cx="4898721" cy="4351338"/>
          </a:xfrm>
        </p:spPr>
        <p:txBody>
          <a:bodyPr/>
          <a:lstStyle/>
          <a:p>
            <a:r>
              <a:rPr lang="en-GB" dirty="0">
                <a:hlinkClick r:id="rId2">
                  <a:extLst>
                    <a:ext uri="{A12FA001-AC4F-418D-AE19-62706E023703}">
                      <ahyp:hlinkClr xmlns:ahyp="http://schemas.microsoft.com/office/drawing/2018/hyperlinkcolor" val="tx"/>
                    </a:ext>
                  </a:extLst>
                </a:hlinkClick>
              </a:rPr>
              <a:t>Watch this </a:t>
            </a:r>
            <a:r>
              <a:rPr lang="en-GB" dirty="0" err="1">
                <a:hlinkClick r:id="rId2">
                  <a:extLst>
                    <a:ext uri="{A12FA001-AC4F-418D-AE19-62706E023703}">
                      <ahyp:hlinkClr xmlns:ahyp="http://schemas.microsoft.com/office/drawing/2018/hyperlinkcolor" val="tx"/>
                    </a:ext>
                  </a:extLst>
                </a:hlinkClick>
              </a:rPr>
              <a:t>youtube</a:t>
            </a:r>
            <a:r>
              <a:rPr lang="en-GB" dirty="0">
                <a:hlinkClick r:id="rId2">
                  <a:extLst>
                    <a:ext uri="{A12FA001-AC4F-418D-AE19-62706E023703}">
                      <ahyp:hlinkClr xmlns:ahyp="http://schemas.microsoft.com/office/drawing/2018/hyperlinkcolor" val="tx"/>
                    </a:ext>
                  </a:extLst>
                </a:hlinkClick>
              </a:rPr>
              <a:t> clip to hear an introduction for Mrs Ritchie – the head of science at Sidmouth College.</a:t>
            </a:r>
          </a:p>
          <a:p>
            <a:endParaRPr lang="en-GB" dirty="0">
              <a:hlinkClick r:id="rId2">
                <a:extLst>
                  <a:ext uri="{A12FA001-AC4F-418D-AE19-62706E023703}">
                    <ahyp:hlinkClr xmlns:ahyp="http://schemas.microsoft.com/office/drawing/2018/hyperlinkcolor" val="tx"/>
                  </a:ext>
                </a:extLst>
              </a:hlinkClick>
            </a:endParaRPr>
          </a:p>
          <a:p>
            <a:r>
              <a:rPr lang="en-GB" dirty="0">
                <a:solidFill>
                  <a:srgbClr val="0070C0"/>
                </a:solidFill>
                <a:hlinkClick r:id="rId2">
                  <a:extLst>
                    <a:ext uri="{A12FA001-AC4F-418D-AE19-62706E023703}">
                      <ahyp:hlinkClr xmlns:ahyp="http://schemas.microsoft.com/office/drawing/2018/hyperlinkcolor" val="tx"/>
                    </a:ext>
                  </a:extLst>
                </a:hlinkClick>
              </a:rPr>
              <a:t>https://youtu.be/yClS8-cfB3Q</a:t>
            </a:r>
            <a:endParaRPr lang="en-GB" dirty="0">
              <a:solidFill>
                <a:srgbClr val="0070C0"/>
              </a:solidFill>
            </a:endParaRPr>
          </a:p>
          <a:p>
            <a:endParaRPr lang="en-GB" dirty="0"/>
          </a:p>
        </p:txBody>
      </p:sp>
      <p:pic>
        <p:nvPicPr>
          <p:cNvPr id="5" name="Picture 4">
            <a:extLst>
              <a:ext uri="{FF2B5EF4-FFF2-40B4-BE49-F238E27FC236}">
                <a16:creationId xmlns:a16="http://schemas.microsoft.com/office/drawing/2014/main" id="{183506DA-94DF-44C4-A156-DFA5413071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081" y="1307534"/>
            <a:ext cx="5216212" cy="5368838"/>
          </a:xfrm>
          <a:prstGeom prst="rect">
            <a:avLst/>
          </a:prstGeom>
        </p:spPr>
      </p:pic>
    </p:spTree>
    <p:extLst>
      <p:ext uri="{BB962C8B-B14F-4D97-AF65-F5344CB8AC3E}">
        <p14:creationId xmlns:p14="http://schemas.microsoft.com/office/powerpoint/2010/main" val="78815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D7C0-1835-47BE-B9D2-014F4F4D650E}"/>
              </a:ext>
            </a:extLst>
          </p:cNvPr>
          <p:cNvSpPr>
            <a:spLocks noGrp="1"/>
          </p:cNvSpPr>
          <p:nvPr>
            <p:ph type="title"/>
          </p:nvPr>
        </p:nvSpPr>
        <p:spPr/>
        <p:txBody>
          <a:bodyPr/>
          <a:lstStyle/>
          <a:p>
            <a:r>
              <a:rPr lang="en-GB" dirty="0"/>
              <a:t>We are going to make an indicator.</a:t>
            </a:r>
          </a:p>
        </p:txBody>
      </p:sp>
      <p:sp>
        <p:nvSpPr>
          <p:cNvPr id="3" name="Content Placeholder 2">
            <a:extLst>
              <a:ext uri="{FF2B5EF4-FFF2-40B4-BE49-F238E27FC236}">
                <a16:creationId xmlns:a16="http://schemas.microsoft.com/office/drawing/2014/main" id="{2ECD7208-7E99-48B0-8DCF-93D1CFFAEDAF}"/>
              </a:ext>
            </a:extLst>
          </p:cNvPr>
          <p:cNvSpPr>
            <a:spLocks noGrp="1"/>
          </p:cNvSpPr>
          <p:nvPr>
            <p:ph idx="1"/>
          </p:nvPr>
        </p:nvSpPr>
        <p:spPr>
          <a:xfrm>
            <a:off x="5612860" y="1825625"/>
            <a:ext cx="5740940" cy="4351338"/>
          </a:xfrm>
        </p:spPr>
        <p:txBody>
          <a:bodyPr/>
          <a:lstStyle/>
          <a:p>
            <a:r>
              <a:rPr lang="en-GB" dirty="0"/>
              <a:t>The cells of some plants contain a chemical pigment called anthocyanin.</a:t>
            </a:r>
          </a:p>
          <a:p>
            <a:endParaRPr lang="en-GB" dirty="0"/>
          </a:p>
          <a:p>
            <a:r>
              <a:rPr lang="en-GB" dirty="0"/>
              <a:t>If we cut up the plant and damage the cells we can extract (get out) this pigment.</a:t>
            </a:r>
          </a:p>
        </p:txBody>
      </p:sp>
      <p:pic>
        <p:nvPicPr>
          <p:cNvPr id="9218" name="Picture 2" descr="Braised red cabbage recipe - BBC Good Food">
            <a:extLst>
              <a:ext uri="{FF2B5EF4-FFF2-40B4-BE49-F238E27FC236}">
                <a16:creationId xmlns:a16="http://schemas.microsoft.com/office/drawing/2014/main" id="{51120FF1-EDFC-4207-9F08-269236CA8F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9289" y="1962944"/>
            <a:ext cx="4381964" cy="399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47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FCBC-7299-4D1C-9955-7D40E2445862}"/>
              </a:ext>
            </a:extLst>
          </p:cNvPr>
          <p:cNvSpPr>
            <a:spLocks noGrp="1"/>
          </p:cNvSpPr>
          <p:nvPr>
            <p:ph type="title"/>
          </p:nvPr>
        </p:nvSpPr>
        <p:spPr>
          <a:xfrm>
            <a:off x="645160" y="2103437"/>
            <a:ext cx="11546840" cy="1325563"/>
          </a:xfrm>
        </p:spPr>
        <p:txBody>
          <a:bodyPr>
            <a:normAutofit fontScale="90000"/>
          </a:bodyPr>
          <a:lstStyle/>
          <a:p>
            <a:r>
              <a:rPr lang="en-GB" dirty="0"/>
              <a:t>Safety </a:t>
            </a:r>
            <a:br>
              <a:rPr lang="en-GB" dirty="0"/>
            </a:br>
            <a:r>
              <a:rPr lang="en-GB" dirty="0"/>
              <a:t>Make sure you have an adult to help  you.</a:t>
            </a:r>
            <a:br>
              <a:rPr lang="en-GB" dirty="0"/>
            </a:br>
            <a:r>
              <a:rPr lang="en-GB" dirty="0"/>
              <a:t>Be careful with knives and hot water.</a:t>
            </a:r>
            <a:br>
              <a:rPr lang="en-GB" dirty="0"/>
            </a:br>
            <a:r>
              <a:rPr lang="en-GB" dirty="0"/>
              <a:t>Avoid getting chemicals in your eyes. </a:t>
            </a:r>
            <a:br>
              <a:rPr lang="en-GB" dirty="0"/>
            </a:br>
            <a:r>
              <a:rPr lang="en-GB" dirty="0"/>
              <a:t> Wear glasses if you possible</a:t>
            </a:r>
            <a:br>
              <a:rPr lang="en-GB" dirty="0"/>
            </a:br>
            <a:r>
              <a:rPr lang="en-GB" dirty="0"/>
              <a:t>If you get chemicals in your eye wash your eye with water.</a:t>
            </a:r>
            <a:br>
              <a:rPr lang="en-GB" dirty="0"/>
            </a:br>
            <a:r>
              <a:rPr lang="en-GB" dirty="0"/>
              <a:t>Wash your hands carefully after the experiment.</a:t>
            </a:r>
            <a:br>
              <a:rPr lang="en-GB" dirty="0"/>
            </a:br>
            <a:r>
              <a:rPr lang="en-GB" dirty="0"/>
              <a:t>Never taste chemicals</a:t>
            </a:r>
          </a:p>
        </p:txBody>
      </p:sp>
    </p:spTree>
    <p:extLst>
      <p:ext uri="{BB962C8B-B14F-4D97-AF65-F5344CB8AC3E}">
        <p14:creationId xmlns:p14="http://schemas.microsoft.com/office/powerpoint/2010/main" val="2694647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54F7-01DA-45AE-8D4A-197D334A7025}"/>
              </a:ext>
            </a:extLst>
          </p:cNvPr>
          <p:cNvSpPr>
            <a:spLocks noGrp="1"/>
          </p:cNvSpPr>
          <p:nvPr>
            <p:ph type="title"/>
          </p:nvPr>
        </p:nvSpPr>
        <p:spPr/>
        <p:txBody>
          <a:bodyPr/>
          <a:lstStyle/>
          <a:p>
            <a:r>
              <a:rPr lang="en-GB" dirty="0"/>
              <a:t>Equipment</a:t>
            </a:r>
          </a:p>
        </p:txBody>
      </p:sp>
      <p:sp>
        <p:nvSpPr>
          <p:cNvPr id="3" name="Content Placeholder 2">
            <a:extLst>
              <a:ext uri="{FF2B5EF4-FFF2-40B4-BE49-F238E27FC236}">
                <a16:creationId xmlns:a16="http://schemas.microsoft.com/office/drawing/2014/main" id="{AAE2219D-FE2D-4E59-B0BC-5FD98375FB9D}"/>
              </a:ext>
            </a:extLst>
          </p:cNvPr>
          <p:cNvSpPr>
            <a:spLocks noGrp="1"/>
          </p:cNvSpPr>
          <p:nvPr>
            <p:ph idx="1"/>
          </p:nvPr>
        </p:nvSpPr>
        <p:spPr/>
        <p:txBody>
          <a:bodyPr/>
          <a:lstStyle/>
          <a:p>
            <a:r>
              <a:rPr lang="en-GB" dirty="0"/>
              <a:t>An responsible adult to help you</a:t>
            </a:r>
          </a:p>
          <a:p>
            <a:r>
              <a:rPr lang="en-GB" dirty="0"/>
              <a:t>Plant material</a:t>
            </a:r>
          </a:p>
          <a:p>
            <a:r>
              <a:rPr lang="en-GB" dirty="0"/>
              <a:t>Knife</a:t>
            </a:r>
          </a:p>
          <a:p>
            <a:r>
              <a:rPr lang="en-GB" dirty="0"/>
              <a:t>Hot water</a:t>
            </a:r>
          </a:p>
          <a:p>
            <a:r>
              <a:rPr lang="en-GB" dirty="0"/>
              <a:t>A weak acid (e.g. white vinegar or lemon juice).</a:t>
            </a:r>
          </a:p>
          <a:p>
            <a:r>
              <a:rPr lang="en-GB" dirty="0"/>
              <a:t>A weak alkali (e.g. sodium bicarbonate (baking powder) mixed with water.</a:t>
            </a:r>
          </a:p>
          <a:p>
            <a:r>
              <a:rPr lang="en-GB" dirty="0"/>
              <a:t>Coffee filter, blotting paper or kitchen towel</a:t>
            </a:r>
          </a:p>
        </p:txBody>
      </p:sp>
    </p:spTree>
    <p:extLst>
      <p:ext uri="{BB962C8B-B14F-4D97-AF65-F5344CB8AC3E}">
        <p14:creationId xmlns:p14="http://schemas.microsoft.com/office/powerpoint/2010/main" val="138682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FCBC-7299-4D1C-9955-7D40E2445862}"/>
              </a:ext>
            </a:extLst>
          </p:cNvPr>
          <p:cNvSpPr>
            <a:spLocks noGrp="1"/>
          </p:cNvSpPr>
          <p:nvPr>
            <p:ph type="title"/>
          </p:nvPr>
        </p:nvSpPr>
        <p:spPr/>
        <p:txBody>
          <a:bodyPr>
            <a:normAutofit/>
          </a:bodyPr>
          <a:lstStyle/>
          <a:p>
            <a:r>
              <a:rPr lang="en-GB" dirty="0"/>
              <a:t>Making the indicator</a:t>
            </a:r>
          </a:p>
        </p:txBody>
      </p:sp>
      <p:sp>
        <p:nvSpPr>
          <p:cNvPr id="5" name="Rectangle 4">
            <a:extLst>
              <a:ext uri="{FF2B5EF4-FFF2-40B4-BE49-F238E27FC236}">
                <a16:creationId xmlns:a16="http://schemas.microsoft.com/office/drawing/2014/main" id="{1BC4F2C8-F673-445D-9395-2256AFE0255F}"/>
              </a:ext>
            </a:extLst>
          </p:cNvPr>
          <p:cNvSpPr/>
          <p:nvPr/>
        </p:nvSpPr>
        <p:spPr>
          <a:xfrm>
            <a:off x="321357" y="6217603"/>
            <a:ext cx="3103927" cy="646331"/>
          </a:xfrm>
          <a:prstGeom prst="rect">
            <a:avLst/>
          </a:prstGeom>
        </p:spPr>
        <p:txBody>
          <a:bodyPr wrap="none">
            <a:spAutoFit/>
          </a:bodyPr>
          <a:lstStyle/>
          <a:p>
            <a:r>
              <a:rPr lang="en-GB" dirty="0">
                <a:hlinkClick r:id="rId2"/>
              </a:rPr>
              <a:t>https://youtu.be/gSTrGUGpvTk</a:t>
            </a:r>
            <a:endParaRPr lang="en-GB" dirty="0"/>
          </a:p>
          <a:p>
            <a:endParaRPr lang="en-GB" dirty="0"/>
          </a:p>
        </p:txBody>
      </p:sp>
      <p:pic>
        <p:nvPicPr>
          <p:cNvPr id="3" name="Picture 2">
            <a:extLst>
              <a:ext uri="{FF2B5EF4-FFF2-40B4-BE49-F238E27FC236}">
                <a16:creationId xmlns:a16="http://schemas.microsoft.com/office/drawing/2014/main" id="{D73B4E95-6FBC-4344-9024-6CFBB0DC93EC}"/>
              </a:ext>
            </a:extLst>
          </p:cNvPr>
          <p:cNvPicPr>
            <a:picLocks noChangeAspect="1"/>
          </p:cNvPicPr>
          <p:nvPr/>
        </p:nvPicPr>
        <p:blipFill>
          <a:blip r:embed="rId3"/>
          <a:stretch>
            <a:fillRect/>
          </a:stretch>
        </p:blipFill>
        <p:spPr>
          <a:xfrm>
            <a:off x="3425284" y="1825625"/>
            <a:ext cx="7229475" cy="3933825"/>
          </a:xfrm>
          <a:prstGeom prst="rect">
            <a:avLst/>
          </a:prstGeom>
        </p:spPr>
      </p:pic>
      <p:sp>
        <p:nvSpPr>
          <p:cNvPr id="7" name="Content Placeholder 6">
            <a:extLst>
              <a:ext uri="{FF2B5EF4-FFF2-40B4-BE49-F238E27FC236}">
                <a16:creationId xmlns:a16="http://schemas.microsoft.com/office/drawing/2014/main" id="{679E4107-B157-42FF-AC62-2D338EFA699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25519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3309-69EF-408E-AA14-DEA3D10845C5}"/>
              </a:ext>
            </a:extLst>
          </p:cNvPr>
          <p:cNvSpPr>
            <a:spLocks noGrp="1"/>
          </p:cNvSpPr>
          <p:nvPr>
            <p:ph type="title"/>
          </p:nvPr>
        </p:nvSpPr>
        <p:spPr/>
        <p:txBody>
          <a:bodyPr/>
          <a:lstStyle/>
          <a:p>
            <a:r>
              <a:rPr lang="en-GB" dirty="0"/>
              <a:t>Adding hot water breaks up the membranes and helps us extract the pigment.</a:t>
            </a:r>
          </a:p>
        </p:txBody>
      </p:sp>
      <p:sp>
        <p:nvSpPr>
          <p:cNvPr id="3" name="Content Placeholder 2">
            <a:extLst>
              <a:ext uri="{FF2B5EF4-FFF2-40B4-BE49-F238E27FC236}">
                <a16:creationId xmlns:a16="http://schemas.microsoft.com/office/drawing/2014/main" id="{0E94ED57-E161-40A7-99CE-05832A93C00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1038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BC0DA1-C5FA-46A2-8FD9-749C6C3566C7}"/>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Using </a:t>
            </a:r>
            <a:r>
              <a:rPr lang="en-GB"/>
              <a:t>the indicator</a:t>
            </a:r>
            <a:endParaRPr lang="en-GB" dirty="0"/>
          </a:p>
        </p:txBody>
      </p:sp>
      <p:sp>
        <p:nvSpPr>
          <p:cNvPr id="6" name="Rectangle 5">
            <a:extLst>
              <a:ext uri="{FF2B5EF4-FFF2-40B4-BE49-F238E27FC236}">
                <a16:creationId xmlns:a16="http://schemas.microsoft.com/office/drawing/2014/main" id="{E804FD08-3545-459A-B3AF-AA2EF5A75AAB}"/>
              </a:ext>
            </a:extLst>
          </p:cNvPr>
          <p:cNvSpPr/>
          <p:nvPr/>
        </p:nvSpPr>
        <p:spPr>
          <a:xfrm>
            <a:off x="186432" y="4001294"/>
            <a:ext cx="3086101" cy="646331"/>
          </a:xfrm>
          <a:prstGeom prst="rect">
            <a:avLst/>
          </a:prstGeom>
        </p:spPr>
        <p:txBody>
          <a:bodyPr wrap="none">
            <a:spAutoFit/>
          </a:bodyPr>
          <a:lstStyle/>
          <a:p>
            <a:r>
              <a:rPr lang="en-GB" dirty="0">
                <a:hlinkClick r:id="rId2"/>
              </a:rPr>
              <a:t>https://youtu.be/ppDjTKuLArU</a:t>
            </a:r>
            <a:endParaRPr lang="en-GB" dirty="0"/>
          </a:p>
          <a:p>
            <a:endParaRPr lang="en-GB" dirty="0"/>
          </a:p>
        </p:txBody>
      </p:sp>
      <p:pic>
        <p:nvPicPr>
          <p:cNvPr id="2" name="Picture 1">
            <a:extLst>
              <a:ext uri="{FF2B5EF4-FFF2-40B4-BE49-F238E27FC236}">
                <a16:creationId xmlns:a16="http://schemas.microsoft.com/office/drawing/2014/main" id="{73E4FF52-2C27-48E9-9D26-E590A0773480}"/>
              </a:ext>
            </a:extLst>
          </p:cNvPr>
          <p:cNvPicPr>
            <a:picLocks noChangeAspect="1"/>
          </p:cNvPicPr>
          <p:nvPr/>
        </p:nvPicPr>
        <p:blipFill>
          <a:blip r:embed="rId3"/>
          <a:stretch>
            <a:fillRect/>
          </a:stretch>
        </p:blipFill>
        <p:spPr>
          <a:xfrm>
            <a:off x="4171950" y="2028825"/>
            <a:ext cx="7181850" cy="3962400"/>
          </a:xfrm>
          <a:prstGeom prst="rect">
            <a:avLst/>
          </a:prstGeom>
        </p:spPr>
      </p:pic>
      <p:sp>
        <p:nvSpPr>
          <p:cNvPr id="7" name="Content Placeholder 6">
            <a:extLst>
              <a:ext uri="{FF2B5EF4-FFF2-40B4-BE49-F238E27FC236}">
                <a16:creationId xmlns:a16="http://schemas.microsoft.com/office/drawing/2014/main" id="{26D0DCED-F079-46A3-8B26-9D2ECF735F74}"/>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8282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B62A-A048-4956-B9C4-F421BF267D01}"/>
              </a:ext>
            </a:extLst>
          </p:cNvPr>
          <p:cNvSpPr>
            <a:spLocks noGrp="1"/>
          </p:cNvSpPr>
          <p:nvPr>
            <p:ph type="title"/>
          </p:nvPr>
        </p:nvSpPr>
        <p:spPr/>
        <p:txBody>
          <a:bodyPr/>
          <a:lstStyle/>
          <a:p>
            <a:r>
              <a:rPr lang="en-GB" dirty="0"/>
              <a:t>Lots of different plants can be used to make an indicator.</a:t>
            </a:r>
          </a:p>
        </p:txBody>
      </p:sp>
      <p:sp>
        <p:nvSpPr>
          <p:cNvPr id="3" name="Content Placeholder 2">
            <a:extLst>
              <a:ext uri="{FF2B5EF4-FFF2-40B4-BE49-F238E27FC236}">
                <a16:creationId xmlns:a16="http://schemas.microsoft.com/office/drawing/2014/main" id="{D97942D4-4F3D-403A-A2BA-A6BEAEA25AF5}"/>
              </a:ext>
            </a:extLst>
          </p:cNvPr>
          <p:cNvSpPr>
            <a:spLocks noGrp="1"/>
          </p:cNvSpPr>
          <p:nvPr>
            <p:ph idx="1"/>
          </p:nvPr>
        </p:nvSpPr>
        <p:spPr>
          <a:xfrm>
            <a:off x="838200" y="3428999"/>
            <a:ext cx="1417320" cy="502921"/>
          </a:xfrm>
        </p:spPr>
        <p:txBody>
          <a:bodyPr/>
          <a:lstStyle/>
          <a:p>
            <a:pPr marL="0" indent="0">
              <a:buNone/>
            </a:pPr>
            <a:r>
              <a:rPr lang="en-GB" dirty="0"/>
              <a:t>Acids</a:t>
            </a:r>
          </a:p>
        </p:txBody>
      </p:sp>
      <p:pic>
        <p:nvPicPr>
          <p:cNvPr id="1026" name="Picture 1" descr="image001">
            <a:extLst>
              <a:ext uri="{FF2B5EF4-FFF2-40B4-BE49-F238E27FC236}">
                <a16:creationId xmlns:a16="http://schemas.microsoft.com/office/drawing/2014/main" id="{8C4F860A-2C1E-4EBA-B007-DE9A8A6CCA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70747" y="1690688"/>
            <a:ext cx="6710893" cy="503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94752961-EE0A-494A-BA52-95281C3F0339}"/>
              </a:ext>
            </a:extLst>
          </p:cNvPr>
          <p:cNvSpPr txBox="1">
            <a:spLocks/>
          </p:cNvSpPr>
          <p:nvPr/>
        </p:nvSpPr>
        <p:spPr>
          <a:xfrm>
            <a:off x="8793374" y="3428998"/>
            <a:ext cx="1417320" cy="502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Alkalis</a:t>
            </a:r>
          </a:p>
        </p:txBody>
      </p:sp>
    </p:spTree>
    <p:extLst>
      <p:ext uri="{BB962C8B-B14F-4D97-AF65-F5344CB8AC3E}">
        <p14:creationId xmlns:p14="http://schemas.microsoft.com/office/powerpoint/2010/main" val="402603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A857-6271-4A96-AA0A-ACC339B530DE}"/>
              </a:ext>
            </a:extLst>
          </p:cNvPr>
          <p:cNvSpPr>
            <a:spLocks noGrp="1"/>
          </p:cNvSpPr>
          <p:nvPr>
            <p:ph type="title"/>
          </p:nvPr>
        </p:nvSpPr>
        <p:spPr/>
        <p:txBody>
          <a:bodyPr/>
          <a:lstStyle/>
          <a:p>
            <a:r>
              <a:rPr lang="en-GB" dirty="0"/>
              <a:t>What colours did your red cabbage go?</a:t>
            </a:r>
          </a:p>
        </p:txBody>
      </p:sp>
      <p:graphicFrame>
        <p:nvGraphicFramePr>
          <p:cNvPr id="4" name="Content Placeholder 3">
            <a:extLst>
              <a:ext uri="{FF2B5EF4-FFF2-40B4-BE49-F238E27FC236}">
                <a16:creationId xmlns:a16="http://schemas.microsoft.com/office/drawing/2014/main" id="{5EE16BB5-C64A-44BB-877D-FCDCCD51EE97}"/>
              </a:ext>
            </a:extLst>
          </p:cNvPr>
          <p:cNvGraphicFramePr>
            <a:graphicFrameLocks noGrp="1"/>
          </p:cNvGraphicFramePr>
          <p:nvPr>
            <p:ph idx="1"/>
            <p:extLst>
              <p:ext uri="{D42A27DB-BD31-4B8C-83A1-F6EECF244321}">
                <p14:modId xmlns:p14="http://schemas.microsoft.com/office/powerpoint/2010/main" val="2294804778"/>
              </p:ext>
            </p:extLst>
          </p:nvPr>
        </p:nvGraphicFramePr>
        <p:xfrm>
          <a:off x="838200" y="1825625"/>
          <a:ext cx="10515600" cy="14833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287928791"/>
                    </a:ext>
                  </a:extLst>
                </a:gridCol>
                <a:gridCol w="3505200">
                  <a:extLst>
                    <a:ext uri="{9D8B030D-6E8A-4147-A177-3AD203B41FA5}">
                      <a16:colId xmlns:a16="http://schemas.microsoft.com/office/drawing/2014/main" val="1954369008"/>
                    </a:ext>
                  </a:extLst>
                </a:gridCol>
                <a:gridCol w="3505200">
                  <a:extLst>
                    <a:ext uri="{9D8B030D-6E8A-4147-A177-3AD203B41FA5}">
                      <a16:colId xmlns:a16="http://schemas.microsoft.com/office/drawing/2014/main" val="108265437"/>
                    </a:ext>
                  </a:extLst>
                </a:gridCol>
              </a:tblGrid>
              <a:tr h="370840">
                <a:tc>
                  <a:txBody>
                    <a:bodyPr/>
                    <a:lstStyle/>
                    <a:p>
                      <a:r>
                        <a:rPr lang="en-GB" dirty="0"/>
                        <a:t>Chemical added</a:t>
                      </a:r>
                    </a:p>
                  </a:txBody>
                  <a:tcPr/>
                </a:tc>
                <a:tc>
                  <a:txBody>
                    <a:bodyPr/>
                    <a:lstStyle/>
                    <a:p>
                      <a:r>
                        <a:rPr lang="en-GB" dirty="0"/>
                        <a:t>Acid, alkali or neutral</a:t>
                      </a:r>
                    </a:p>
                  </a:txBody>
                  <a:tcPr/>
                </a:tc>
                <a:tc>
                  <a:txBody>
                    <a:bodyPr/>
                    <a:lstStyle/>
                    <a:p>
                      <a:r>
                        <a:rPr lang="en-GB" dirty="0"/>
                        <a:t>Colour with red cabbage indicator</a:t>
                      </a:r>
                    </a:p>
                  </a:txBody>
                  <a:tcPr/>
                </a:tc>
                <a:extLst>
                  <a:ext uri="{0D108BD9-81ED-4DB2-BD59-A6C34878D82A}">
                    <a16:rowId xmlns:a16="http://schemas.microsoft.com/office/drawing/2014/main" val="3781949947"/>
                  </a:ext>
                </a:extLst>
              </a:tr>
              <a:tr h="370840">
                <a:tc>
                  <a:txBody>
                    <a:bodyPr/>
                    <a:lstStyle/>
                    <a:p>
                      <a:r>
                        <a:rPr lang="en-GB" dirty="0"/>
                        <a:t>Lemon juice</a:t>
                      </a:r>
                    </a:p>
                  </a:txBody>
                  <a:tcPr/>
                </a:tc>
                <a:tc>
                  <a:txBody>
                    <a:bodyPr/>
                    <a:lstStyle/>
                    <a:p>
                      <a:r>
                        <a:rPr lang="en-GB" dirty="0"/>
                        <a:t>Acid</a:t>
                      </a:r>
                    </a:p>
                  </a:txBody>
                  <a:tcPr/>
                </a:tc>
                <a:tc>
                  <a:txBody>
                    <a:bodyPr/>
                    <a:lstStyle/>
                    <a:p>
                      <a:endParaRPr lang="en-GB" dirty="0"/>
                    </a:p>
                  </a:txBody>
                  <a:tcPr/>
                </a:tc>
                <a:extLst>
                  <a:ext uri="{0D108BD9-81ED-4DB2-BD59-A6C34878D82A}">
                    <a16:rowId xmlns:a16="http://schemas.microsoft.com/office/drawing/2014/main" val="2115489049"/>
                  </a:ext>
                </a:extLst>
              </a:tr>
              <a:tr h="370840">
                <a:tc>
                  <a:txBody>
                    <a:bodyPr/>
                    <a:lstStyle/>
                    <a:p>
                      <a:r>
                        <a:rPr lang="en-GB" dirty="0"/>
                        <a:t>Bicarbonate of soda</a:t>
                      </a:r>
                    </a:p>
                  </a:txBody>
                  <a:tcPr/>
                </a:tc>
                <a:tc>
                  <a:txBody>
                    <a:bodyPr/>
                    <a:lstStyle/>
                    <a:p>
                      <a:r>
                        <a:rPr lang="en-GB" dirty="0"/>
                        <a:t>Alkali</a:t>
                      </a:r>
                    </a:p>
                  </a:txBody>
                  <a:tcPr/>
                </a:tc>
                <a:tc>
                  <a:txBody>
                    <a:bodyPr/>
                    <a:lstStyle/>
                    <a:p>
                      <a:endParaRPr lang="en-GB" dirty="0"/>
                    </a:p>
                  </a:txBody>
                  <a:tcPr/>
                </a:tc>
                <a:extLst>
                  <a:ext uri="{0D108BD9-81ED-4DB2-BD59-A6C34878D82A}">
                    <a16:rowId xmlns:a16="http://schemas.microsoft.com/office/drawing/2014/main" val="3017043798"/>
                  </a:ext>
                </a:extLst>
              </a:tr>
              <a:tr h="370840">
                <a:tc>
                  <a:txBody>
                    <a:bodyPr/>
                    <a:lstStyle/>
                    <a:p>
                      <a:r>
                        <a:rPr lang="en-GB" dirty="0"/>
                        <a:t>Water</a:t>
                      </a:r>
                    </a:p>
                  </a:txBody>
                  <a:tcPr/>
                </a:tc>
                <a:tc>
                  <a:txBody>
                    <a:bodyPr/>
                    <a:lstStyle/>
                    <a:p>
                      <a:r>
                        <a:rPr lang="en-GB" dirty="0"/>
                        <a:t>Neutral</a:t>
                      </a:r>
                    </a:p>
                  </a:txBody>
                  <a:tcPr/>
                </a:tc>
                <a:tc>
                  <a:txBody>
                    <a:bodyPr/>
                    <a:lstStyle/>
                    <a:p>
                      <a:endParaRPr lang="en-GB" dirty="0"/>
                    </a:p>
                  </a:txBody>
                  <a:tcPr/>
                </a:tc>
                <a:extLst>
                  <a:ext uri="{0D108BD9-81ED-4DB2-BD59-A6C34878D82A}">
                    <a16:rowId xmlns:a16="http://schemas.microsoft.com/office/drawing/2014/main" val="3768850452"/>
                  </a:ext>
                </a:extLst>
              </a:tr>
            </a:tbl>
          </a:graphicData>
        </a:graphic>
      </p:graphicFrame>
      <p:sp>
        <p:nvSpPr>
          <p:cNvPr id="5" name="TextBox 4">
            <a:extLst>
              <a:ext uri="{FF2B5EF4-FFF2-40B4-BE49-F238E27FC236}">
                <a16:creationId xmlns:a16="http://schemas.microsoft.com/office/drawing/2014/main" id="{34F851F0-BFD4-414D-9D23-C2986CCB27EA}"/>
              </a:ext>
            </a:extLst>
          </p:cNvPr>
          <p:cNvSpPr txBox="1"/>
          <p:nvPr/>
        </p:nvSpPr>
        <p:spPr>
          <a:xfrm>
            <a:off x="838200" y="4134255"/>
            <a:ext cx="10436157" cy="2585323"/>
          </a:xfrm>
          <a:prstGeom prst="rect">
            <a:avLst/>
          </a:prstGeom>
          <a:noFill/>
        </p:spPr>
        <p:txBody>
          <a:bodyPr wrap="square" rtlCol="0">
            <a:spAutoFit/>
          </a:bodyPr>
          <a:lstStyle/>
          <a:p>
            <a:r>
              <a:rPr lang="en-GB" sz="3600" dirty="0"/>
              <a:t>Extension:</a:t>
            </a:r>
          </a:p>
          <a:p>
            <a:r>
              <a:rPr lang="en-GB" sz="3600" dirty="0"/>
              <a:t>Evaluate your indicator.  Do you think your red cabbage indicator is as useful as universal indicator?</a:t>
            </a:r>
          </a:p>
          <a:p>
            <a:endParaRPr lang="en-GB" sz="3600" dirty="0"/>
          </a:p>
          <a:p>
            <a:endParaRPr lang="en-GB" dirty="0"/>
          </a:p>
        </p:txBody>
      </p:sp>
    </p:spTree>
    <p:extLst>
      <p:ext uri="{BB962C8B-B14F-4D97-AF65-F5344CB8AC3E}">
        <p14:creationId xmlns:p14="http://schemas.microsoft.com/office/powerpoint/2010/main" val="45152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F50F-C236-4B2C-807F-05BB6BB314F6}"/>
              </a:ext>
            </a:extLst>
          </p:cNvPr>
          <p:cNvSpPr>
            <a:spLocks noGrp="1"/>
          </p:cNvSpPr>
          <p:nvPr>
            <p:ph type="title"/>
          </p:nvPr>
        </p:nvSpPr>
        <p:spPr/>
        <p:txBody>
          <a:bodyPr/>
          <a:lstStyle/>
          <a:p>
            <a:r>
              <a:rPr lang="en-GB" dirty="0"/>
              <a:t>Write a method for next years students</a:t>
            </a:r>
          </a:p>
        </p:txBody>
      </p:sp>
      <p:sp>
        <p:nvSpPr>
          <p:cNvPr id="3" name="Content Placeholder 2">
            <a:extLst>
              <a:ext uri="{FF2B5EF4-FFF2-40B4-BE49-F238E27FC236}">
                <a16:creationId xmlns:a16="http://schemas.microsoft.com/office/drawing/2014/main" id="{4EC158EB-DB93-46CB-B2ED-D9488B25E24A}"/>
              </a:ext>
            </a:extLst>
          </p:cNvPr>
          <p:cNvSpPr>
            <a:spLocks noGrp="1"/>
          </p:cNvSpPr>
          <p:nvPr>
            <p:ph idx="1"/>
          </p:nvPr>
        </p:nvSpPr>
        <p:spPr>
          <a:xfrm>
            <a:off x="838200" y="1487422"/>
            <a:ext cx="10515600" cy="4351338"/>
          </a:xfrm>
        </p:spPr>
        <p:txBody>
          <a:bodyPr>
            <a:noAutofit/>
          </a:bodyPr>
          <a:lstStyle/>
          <a:p>
            <a:pPr marL="514350" indent="-514350">
              <a:buFont typeface="+mj-lt"/>
              <a:buAutoNum type="arabicPeriod"/>
            </a:pPr>
            <a:r>
              <a:rPr lang="en-GB" sz="3200" dirty="0"/>
              <a:t>Include photos.</a:t>
            </a:r>
          </a:p>
          <a:p>
            <a:pPr marL="514350" indent="-514350">
              <a:buFont typeface="+mj-lt"/>
              <a:buAutoNum type="arabicPeriod"/>
            </a:pPr>
            <a:r>
              <a:rPr lang="en-GB" sz="3200" dirty="0"/>
              <a:t>How could your method be improved?</a:t>
            </a:r>
          </a:p>
          <a:p>
            <a:pPr marL="514350" indent="-514350">
              <a:buFont typeface="+mj-lt"/>
              <a:buAutoNum type="arabicPeriod"/>
            </a:pPr>
            <a:r>
              <a:rPr lang="en-GB" sz="3200" dirty="0"/>
              <a:t>Try some other foods.  Which food do you think makes the best indicator?  Explain why.</a:t>
            </a:r>
          </a:p>
          <a:p>
            <a:pPr marL="514350" indent="-514350">
              <a:buFont typeface="+mj-lt"/>
              <a:buAutoNum type="arabicPeriod"/>
            </a:pPr>
            <a:r>
              <a:rPr lang="en-GB" sz="3200" dirty="0"/>
              <a:t>You can send your results to me at :- </a:t>
            </a:r>
            <a:r>
              <a:rPr lang="en-GB" sz="3200" dirty="0">
                <a:hlinkClick r:id="rId3"/>
              </a:rPr>
              <a:t>jritchie@sidmouthcollege.devon.sch.uk</a:t>
            </a:r>
            <a:endParaRPr lang="en-GB" sz="3200" dirty="0"/>
          </a:p>
          <a:p>
            <a:pPr marL="514350" indent="-514350">
              <a:buFont typeface="+mj-lt"/>
              <a:buAutoNum type="arabicPeriod"/>
            </a:pPr>
            <a:r>
              <a:rPr lang="en-GB" sz="3200" dirty="0"/>
              <a:t>Submissions need to be sent by Monday 12</a:t>
            </a:r>
            <a:r>
              <a:rPr lang="en-GB" sz="3200" baseline="30000" dirty="0"/>
              <a:t>th</a:t>
            </a:r>
            <a:r>
              <a:rPr lang="en-GB" sz="3200" dirty="0"/>
              <a:t> July please</a:t>
            </a:r>
          </a:p>
        </p:txBody>
      </p:sp>
    </p:spTree>
    <p:extLst>
      <p:ext uri="{BB962C8B-B14F-4D97-AF65-F5344CB8AC3E}">
        <p14:creationId xmlns:p14="http://schemas.microsoft.com/office/powerpoint/2010/main" val="12772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D050-3C45-4CED-AA61-0C0B9519E526}"/>
              </a:ext>
            </a:extLst>
          </p:cNvPr>
          <p:cNvSpPr>
            <a:spLocks noGrp="1"/>
          </p:cNvSpPr>
          <p:nvPr>
            <p:ph type="title"/>
          </p:nvPr>
        </p:nvSpPr>
        <p:spPr/>
        <p:txBody>
          <a:bodyPr/>
          <a:lstStyle/>
          <a:p>
            <a:r>
              <a:rPr lang="en-GB" dirty="0"/>
              <a:t>Extension Activity</a:t>
            </a:r>
          </a:p>
        </p:txBody>
      </p:sp>
      <p:sp>
        <p:nvSpPr>
          <p:cNvPr id="3" name="Content Placeholder 2">
            <a:extLst>
              <a:ext uri="{FF2B5EF4-FFF2-40B4-BE49-F238E27FC236}">
                <a16:creationId xmlns:a16="http://schemas.microsoft.com/office/drawing/2014/main" id="{C2971DE8-3352-4A17-9BF7-5FDDD78D71D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2067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F1A2-E52F-48C7-95C2-2C3F26D1BEB7}"/>
              </a:ext>
            </a:extLst>
          </p:cNvPr>
          <p:cNvSpPr>
            <a:spLocks noGrp="1"/>
          </p:cNvSpPr>
          <p:nvPr>
            <p:ph type="title"/>
          </p:nvPr>
        </p:nvSpPr>
        <p:spPr/>
        <p:txBody>
          <a:bodyPr/>
          <a:lstStyle/>
          <a:p>
            <a:r>
              <a:rPr lang="en-GB" dirty="0"/>
              <a:t>What have these got in common?</a:t>
            </a:r>
          </a:p>
        </p:txBody>
      </p:sp>
      <p:sp>
        <p:nvSpPr>
          <p:cNvPr id="3" name="Content Placeholder 2">
            <a:extLst>
              <a:ext uri="{FF2B5EF4-FFF2-40B4-BE49-F238E27FC236}">
                <a16:creationId xmlns:a16="http://schemas.microsoft.com/office/drawing/2014/main" id="{A9B358F7-09E9-4E14-9CB0-F6628D26ACD7}"/>
              </a:ext>
            </a:extLst>
          </p:cNvPr>
          <p:cNvSpPr>
            <a:spLocks noGrp="1"/>
          </p:cNvSpPr>
          <p:nvPr>
            <p:ph idx="1"/>
          </p:nvPr>
        </p:nvSpPr>
        <p:spPr>
          <a:xfrm>
            <a:off x="5648960" y="1825625"/>
            <a:ext cx="5704840" cy="1222375"/>
          </a:xfrm>
        </p:spPr>
        <p:txBody>
          <a:bodyPr/>
          <a:lstStyle/>
          <a:p>
            <a:pPr marL="0" indent="0">
              <a:buNone/>
            </a:pPr>
            <a:r>
              <a:rPr lang="en-GB" dirty="0"/>
              <a:t>These are all examples of acids</a:t>
            </a:r>
          </a:p>
        </p:txBody>
      </p:sp>
      <p:pic>
        <p:nvPicPr>
          <p:cNvPr id="1026" name="Picture 2" descr="Acids, bases and salts | CPD | RSC Education">
            <a:extLst>
              <a:ext uri="{FF2B5EF4-FFF2-40B4-BE49-F238E27FC236}">
                <a16:creationId xmlns:a16="http://schemas.microsoft.com/office/drawing/2014/main" id="{212B5818-40D0-43E0-B652-18FA482732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825625"/>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rsons Malt Vinegar 250Ml - Tesco Groceries">
            <a:extLst>
              <a:ext uri="{FF2B5EF4-FFF2-40B4-BE49-F238E27FC236}">
                <a16:creationId xmlns:a16="http://schemas.microsoft.com/office/drawing/2014/main" id="{D385D1A4-FCA8-45CB-A7DE-000A60C87D3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40313" y="3324911"/>
            <a:ext cx="1673158" cy="32575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le juice - Wikipedia">
            <a:extLst>
              <a:ext uri="{FF2B5EF4-FFF2-40B4-BE49-F238E27FC236}">
                <a16:creationId xmlns:a16="http://schemas.microsoft.com/office/drawing/2014/main" id="{4E7EE167-4930-47CD-A2D6-D04BF734CFD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84889" y="3367456"/>
            <a:ext cx="3768055" cy="308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13F6-77C0-4BD5-B4D6-BB83D91BCB3C}"/>
              </a:ext>
            </a:extLst>
          </p:cNvPr>
          <p:cNvSpPr>
            <a:spLocks noGrp="1"/>
          </p:cNvSpPr>
          <p:nvPr>
            <p:ph type="title"/>
          </p:nvPr>
        </p:nvSpPr>
        <p:spPr/>
        <p:txBody>
          <a:bodyPr/>
          <a:lstStyle/>
          <a:p>
            <a:r>
              <a:rPr lang="en-GB" dirty="0"/>
              <a:t>All living things are made from cells. </a:t>
            </a:r>
          </a:p>
        </p:txBody>
      </p:sp>
      <p:sp>
        <p:nvSpPr>
          <p:cNvPr id="3" name="Content Placeholder 2">
            <a:extLst>
              <a:ext uri="{FF2B5EF4-FFF2-40B4-BE49-F238E27FC236}">
                <a16:creationId xmlns:a16="http://schemas.microsoft.com/office/drawing/2014/main" id="{288C0370-E963-4858-BC36-B99CE6C36490}"/>
              </a:ext>
            </a:extLst>
          </p:cNvPr>
          <p:cNvSpPr>
            <a:spLocks noGrp="1"/>
          </p:cNvSpPr>
          <p:nvPr>
            <p:ph idx="1"/>
          </p:nvPr>
        </p:nvSpPr>
        <p:spPr>
          <a:xfrm>
            <a:off x="7374578" y="1825625"/>
            <a:ext cx="3979221" cy="1768509"/>
          </a:xfrm>
        </p:spPr>
        <p:txBody>
          <a:bodyPr/>
          <a:lstStyle/>
          <a:p>
            <a:r>
              <a:rPr lang="en-GB" dirty="0"/>
              <a:t>Plant cells have a large vacuole. The pigment is found inside the vacuole. </a:t>
            </a:r>
          </a:p>
        </p:txBody>
      </p:sp>
      <p:pic>
        <p:nvPicPr>
          <p:cNvPr id="11266" name="Picture 2" descr="What is a Plant Cell? - Answered - Twinkl Teaching Wiki">
            <a:extLst>
              <a:ext uri="{FF2B5EF4-FFF2-40B4-BE49-F238E27FC236}">
                <a16:creationId xmlns:a16="http://schemas.microsoft.com/office/drawing/2014/main" id="{DDAA1E28-E893-4C50-9009-397CA81B79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3829" y="1975627"/>
            <a:ext cx="60007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Video 3">
            <a:hlinkClick r:id="rId3" highlightClick="1"/>
            <a:extLst>
              <a:ext uri="{FF2B5EF4-FFF2-40B4-BE49-F238E27FC236}">
                <a16:creationId xmlns:a16="http://schemas.microsoft.com/office/drawing/2014/main" id="{B9ADB124-1CE9-453B-AFFB-68BBA3438711}"/>
              </a:ext>
            </a:extLst>
          </p:cNvPr>
          <p:cNvSpPr/>
          <p:nvPr/>
        </p:nvSpPr>
        <p:spPr>
          <a:xfrm>
            <a:off x="7159556" y="4868356"/>
            <a:ext cx="1984444" cy="1624519"/>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find out more about how cells were discovered</a:t>
            </a:r>
          </a:p>
        </p:txBody>
      </p:sp>
      <p:sp>
        <p:nvSpPr>
          <p:cNvPr id="5" name="Action Button: Video 4">
            <a:hlinkClick r:id="rId4" highlightClick="1"/>
            <a:extLst>
              <a:ext uri="{FF2B5EF4-FFF2-40B4-BE49-F238E27FC236}">
                <a16:creationId xmlns:a16="http://schemas.microsoft.com/office/drawing/2014/main" id="{A86E86E2-EDDE-4B1D-B029-B698D843375F}"/>
              </a:ext>
            </a:extLst>
          </p:cNvPr>
          <p:cNvSpPr/>
          <p:nvPr/>
        </p:nvSpPr>
        <p:spPr>
          <a:xfrm>
            <a:off x="9834663" y="3429000"/>
            <a:ext cx="1984443" cy="176850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if you want to know more about cells</a:t>
            </a:r>
          </a:p>
        </p:txBody>
      </p:sp>
    </p:spTree>
    <p:extLst>
      <p:ext uri="{BB962C8B-B14F-4D97-AF65-F5344CB8AC3E}">
        <p14:creationId xmlns:p14="http://schemas.microsoft.com/office/powerpoint/2010/main" val="754974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F0BC-1522-4736-8E03-29C522D530C1}"/>
              </a:ext>
            </a:extLst>
          </p:cNvPr>
          <p:cNvSpPr>
            <a:spLocks noGrp="1"/>
          </p:cNvSpPr>
          <p:nvPr>
            <p:ph type="title"/>
          </p:nvPr>
        </p:nvSpPr>
        <p:spPr/>
        <p:txBody>
          <a:bodyPr/>
          <a:lstStyle/>
          <a:p>
            <a:r>
              <a:rPr lang="en-GB" dirty="0"/>
              <a:t>Produce a model of an animal cell</a:t>
            </a:r>
          </a:p>
        </p:txBody>
      </p:sp>
      <p:sp>
        <p:nvSpPr>
          <p:cNvPr id="3" name="Content Placeholder 2">
            <a:extLst>
              <a:ext uri="{FF2B5EF4-FFF2-40B4-BE49-F238E27FC236}">
                <a16:creationId xmlns:a16="http://schemas.microsoft.com/office/drawing/2014/main" id="{983242D7-1389-4BD3-8A0F-62086397DF1F}"/>
              </a:ext>
            </a:extLst>
          </p:cNvPr>
          <p:cNvSpPr>
            <a:spLocks noGrp="1"/>
          </p:cNvSpPr>
          <p:nvPr>
            <p:ph idx="1"/>
          </p:nvPr>
        </p:nvSpPr>
        <p:spPr/>
        <p:txBody>
          <a:bodyPr/>
          <a:lstStyle/>
          <a:p>
            <a:r>
              <a:rPr lang="en-GB" dirty="0"/>
              <a:t>Label the parts</a:t>
            </a:r>
          </a:p>
          <a:p>
            <a:r>
              <a:rPr lang="en-GB" dirty="0"/>
              <a:t>What does each part do?</a:t>
            </a:r>
          </a:p>
        </p:txBody>
      </p:sp>
    </p:spTree>
    <p:extLst>
      <p:ext uri="{BB962C8B-B14F-4D97-AF65-F5344CB8AC3E}">
        <p14:creationId xmlns:p14="http://schemas.microsoft.com/office/powerpoint/2010/main" val="286133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9F96-486C-4411-94B1-EF4F04B0051B}"/>
              </a:ext>
            </a:extLst>
          </p:cNvPr>
          <p:cNvSpPr>
            <a:spLocks noGrp="1"/>
          </p:cNvSpPr>
          <p:nvPr>
            <p:ph type="title"/>
          </p:nvPr>
        </p:nvSpPr>
        <p:spPr/>
        <p:txBody>
          <a:bodyPr/>
          <a:lstStyle/>
          <a:p>
            <a:r>
              <a:rPr lang="en-GB" dirty="0"/>
              <a:t>Acids all taste sour and react in similar ways.</a:t>
            </a:r>
          </a:p>
        </p:txBody>
      </p:sp>
      <p:sp>
        <p:nvSpPr>
          <p:cNvPr id="3" name="Content Placeholder 2">
            <a:extLst>
              <a:ext uri="{FF2B5EF4-FFF2-40B4-BE49-F238E27FC236}">
                <a16:creationId xmlns:a16="http://schemas.microsoft.com/office/drawing/2014/main" id="{72446433-17F7-443D-9D78-454F7CAC8B06}"/>
              </a:ext>
            </a:extLst>
          </p:cNvPr>
          <p:cNvSpPr>
            <a:spLocks noGrp="1"/>
          </p:cNvSpPr>
          <p:nvPr>
            <p:ph idx="1"/>
          </p:nvPr>
        </p:nvSpPr>
        <p:spPr/>
        <p:txBody>
          <a:bodyPr/>
          <a:lstStyle/>
          <a:p>
            <a:r>
              <a:rPr lang="en-GB" dirty="0"/>
              <a:t>It important not to find out if something is an acid by tasting it!  It might be dangerous.</a:t>
            </a:r>
          </a:p>
        </p:txBody>
      </p:sp>
    </p:spTree>
    <p:extLst>
      <p:ext uri="{BB962C8B-B14F-4D97-AF65-F5344CB8AC3E}">
        <p14:creationId xmlns:p14="http://schemas.microsoft.com/office/powerpoint/2010/main" val="42813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8742-6CAA-4351-A823-58C49DCBD3E0}"/>
              </a:ext>
            </a:extLst>
          </p:cNvPr>
          <p:cNvSpPr>
            <a:spLocks noGrp="1"/>
          </p:cNvSpPr>
          <p:nvPr>
            <p:ph type="title"/>
          </p:nvPr>
        </p:nvSpPr>
        <p:spPr/>
        <p:txBody>
          <a:bodyPr/>
          <a:lstStyle/>
          <a:p>
            <a:r>
              <a:rPr lang="en-GB" dirty="0"/>
              <a:t>Some acids are dangerous!</a:t>
            </a:r>
          </a:p>
        </p:txBody>
      </p:sp>
      <p:pic>
        <p:nvPicPr>
          <p:cNvPr id="4" name="Picture 4" descr="How to Clean Up Battery Acid | Digital Trends">
            <a:extLst>
              <a:ext uri="{FF2B5EF4-FFF2-40B4-BE49-F238E27FC236}">
                <a16:creationId xmlns:a16="http://schemas.microsoft.com/office/drawing/2014/main" id="{1809C986-AF45-4B7B-8BAD-80AD4D4FE8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716" y="2129853"/>
            <a:ext cx="4218451" cy="28079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A4A4536-3FBB-402F-88AB-AF71D08276C2}"/>
              </a:ext>
            </a:extLst>
          </p:cNvPr>
          <p:cNvSpPr/>
          <p:nvPr/>
        </p:nvSpPr>
        <p:spPr>
          <a:xfrm>
            <a:off x="989450" y="5545745"/>
            <a:ext cx="3123932" cy="646331"/>
          </a:xfrm>
          <a:prstGeom prst="rect">
            <a:avLst/>
          </a:prstGeom>
        </p:spPr>
        <p:txBody>
          <a:bodyPr wrap="none">
            <a:spAutoFit/>
          </a:bodyPr>
          <a:lstStyle/>
          <a:p>
            <a:r>
              <a:rPr lang="en-GB" dirty="0">
                <a:hlinkClick r:id="rId3"/>
              </a:rPr>
              <a:t>https://youtu.be/5QWTe2Bl_sk</a:t>
            </a:r>
            <a:endParaRPr lang="en-GB" dirty="0"/>
          </a:p>
          <a:p>
            <a:endParaRPr lang="en-GB" dirty="0"/>
          </a:p>
        </p:txBody>
      </p:sp>
      <p:pic>
        <p:nvPicPr>
          <p:cNvPr id="6" name="Picture 5">
            <a:extLst>
              <a:ext uri="{FF2B5EF4-FFF2-40B4-BE49-F238E27FC236}">
                <a16:creationId xmlns:a16="http://schemas.microsoft.com/office/drawing/2014/main" id="{78271D01-22B4-4DD9-A45A-F709CD951067}"/>
              </a:ext>
            </a:extLst>
          </p:cNvPr>
          <p:cNvPicPr>
            <a:picLocks noChangeAspect="1"/>
          </p:cNvPicPr>
          <p:nvPr/>
        </p:nvPicPr>
        <p:blipFill>
          <a:blip r:embed="rId4"/>
          <a:stretch>
            <a:fillRect/>
          </a:stretch>
        </p:blipFill>
        <p:spPr>
          <a:xfrm>
            <a:off x="5041288" y="1735745"/>
            <a:ext cx="6734175" cy="3810000"/>
          </a:xfrm>
          <a:prstGeom prst="rect">
            <a:avLst/>
          </a:prstGeom>
        </p:spPr>
      </p:pic>
    </p:spTree>
    <p:extLst>
      <p:ext uri="{BB962C8B-B14F-4D97-AF65-F5344CB8AC3E}">
        <p14:creationId xmlns:p14="http://schemas.microsoft.com/office/powerpoint/2010/main" val="334709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3FC5-8541-4582-A19A-C36F6DC2A4F7}"/>
              </a:ext>
            </a:extLst>
          </p:cNvPr>
          <p:cNvSpPr>
            <a:spLocks noGrp="1"/>
          </p:cNvSpPr>
          <p:nvPr>
            <p:ph type="title"/>
          </p:nvPr>
        </p:nvSpPr>
        <p:spPr/>
        <p:txBody>
          <a:bodyPr/>
          <a:lstStyle/>
          <a:p>
            <a:r>
              <a:rPr lang="en-GB" dirty="0"/>
              <a:t>What is the opposite of an Acid?</a:t>
            </a:r>
          </a:p>
        </p:txBody>
      </p:sp>
      <p:sp>
        <p:nvSpPr>
          <p:cNvPr id="3" name="Content Placeholder 2">
            <a:extLst>
              <a:ext uri="{FF2B5EF4-FFF2-40B4-BE49-F238E27FC236}">
                <a16:creationId xmlns:a16="http://schemas.microsoft.com/office/drawing/2014/main" id="{8F03AD53-078D-4855-B725-B20CCFC90B4D}"/>
              </a:ext>
            </a:extLst>
          </p:cNvPr>
          <p:cNvSpPr>
            <a:spLocks noGrp="1"/>
          </p:cNvSpPr>
          <p:nvPr>
            <p:ph idx="1"/>
          </p:nvPr>
        </p:nvSpPr>
        <p:spPr/>
        <p:txBody>
          <a:bodyPr/>
          <a:lstStyle/>
          <a:p>
            <a:r>
              <a:rPr lang="en-GB" dirty="0"/>
              <a:t>The opposite to an acid is called an alkali.  They would be alkaline.  </a:t>
            </a:r>
          </a:p>
        </p:txBody>
      </p:sp>
    </p:spTree>
    <p:extLst>
      <p:ext uri="{BB962C8B-B14F-4D97-AF65-F5344CB8AC3E}">
        <p14:creationId xmlns:p14="http://schemas.microsoft.com/office/powerpoint/2010/main" val="10974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8BE5-CDA8-4436-A828-53B900973C1D}"/>
              </a:ext>
            </a:extLst>
          </p:cNvPr>
          <p:cNvSpPr>
            <a:spLocks noGrp="1"/>
          </p:cNvSpPr>
          <p:nvPr>
            <p:ph type="title"/>
          </p:nvPr>
        </p:nvSpPr>
        <p:spPr/>
        <p:txBody>
          <a:bodyPr/>
          <a:lstStyle/>
          <a:p>
            <a:r>
              <a:rPr lang="en-GB" dirty="0"/>
              <a:t>These substances are all alkaline. They all react in similar ways.</a:t>
            </a:r>
          </a:p>
        </p:txBody>
      </p:sp>
      <p:sp>
        <p:nvSpPr>
          <p:cNvPr id="3" name="Content Placeholder 2">
            <a:extLst>
              <a:ext uri="{FF2B5EF4-FFF2-40B4-BE49-F238E27FC236}">
                <a16:creationId xmlns:a16="http://schemas.microsoft.com/office/drawing/2014/main" id="{1E2B236F-D6C5-4CF5-9338-2D25E70CE387}"/>
              </a:ext>
            </a:extLst>
          </p:cNvPr>
          <p:cNvSpPr>
            <a:spLocks noGrp="1"/>
          </p:cNvSpPr>
          <p:nvPr>
            <p:ph idx="1"/>
          </p:nvPr>
        </p:nvSpPr>
        <p:spPr/>
        <p:txBody>
          <a:bodyPr/>
          <a:lstStyle/>
          <a:p>
            <a:endParaRPr lang="en-GB"/>
          </a:p>
        </p:txBody>
      </p:sp>
      <p:pic>
        <p:nvPicPr>
          <p:cNvPr id="2050" name="Picture 2" descr="Alkalis High Resolution Stock Photography and Images - Alamy">
            <a:extLst>
              <a:ext uri="{FF2B5EF4-FFF2-40B4-BE49-F238E27FC236}">
                <a16:creationId xmlns:a16="http://schemas.microsoft.com/office/drawing/2014/main" id="{117C7FA0-ACF7-444E-AFC7-3D00C47E00D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39028" y="1595338"/>
            <a:ext cx="8042413" cy="518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9363-2129-4DFB-A566-C875E31F2F29}"/>
              </a:ext>
            </a:extLst>
          </p:cNvPr>
          <p:cNvSpPr>
            <a:spLocks noGrp="1"/>
          </p:cNvSpPr>
          <p:nvPr>
            <p:ph type="title"/>
          </p:nvPr>
        </p:nvSpPr>
        <p:spPr/>
        <p:txBody>
          <a:bodyPr/>
          <a:lstStyle/>
          <a:p>
            <a:r>
              <a:rPr lang="en-GB" dirty="0"/>
              <a:t>Some alkali’s are dangerous.</a:t>
            </a:r>
          </a:p>
        </p:txBody>
      </p:sp>
      <p:sp>
        <p:nvSpPr>
          <p:cNvPr id="3" name="Content Placeholder 2">
            <a:extLst>
              <a:ext uri="{FF2B5EF4-FFF2-40B4-BE49-F238E27FC236}">
                <a16:creationId xmlns:a16="http://schemas.microsoft.com/office/drawing/2014/main" id="{318854CA-74BC-41B4-9A25-47895DF7AD34}"/>
              </a:ext>
            </a:extLst>
          </p:cNvPr>
          <p:cNvSpPr>
            <a:spLocks noGrp="1"/>
          </p:cNvSpPr>
          <p:nvPr>
            <p:ph idx="1"/>
          </p:nvPr>
        </p:nvSpPr>
        <p:spPr/>
        <p:txBody>
          <a:bodyPr/>
          <a:lstStyle/>
          <a:p>
            <a:r>
              <a:rPr lang="en-GB" dirty="0"/>
              <a:t>It important not to find out if something is an alkali by tasting it!  It might be dangerous.</a:t>
            </a:r>
          </a:p>
          <a:p>
            <a:endParaRPr lang="en-GB" dirty="0"/>
          </a:p>
        </p:txBody>
      </p:sp>
    </p:spTree>
    <p:extLst>
      <p:ext uri="{BB962C8B-B14F-4D97-AF65-F5344CB8AC3E}">
        <p14:creationId xmlns:p14="http://schemas.microsoft.com/office/powerpoint/2010/main" val="337647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BD0E-623A-451D-9BFB-018C9FFC5FB1}"/>
              </a:ext>
            </a:extLst>
          </p:cNvPr>
          <p:cNvSpPr>
            <a:spLocks noGrp="1"/>
          </p:cNvSpPr>
          <p:nvPr>
            <p:ph type="title"/>
          </p:nvPr>
        </p:nvSpPr>
        <p:spPr/>
        <p:txBody>
          <a:bodyPr/>
          <a:lstStyle/>
          <a:p>
            <a:r>
              <a:rPr lang="en-GB" dirty="0"/>
              <a:t>Some substances are neither acid or alkali</a:t>
            </a:r>
          </a:p>
        </p:txBody>
      </p:sp>
      <p:sp>
        <p:nvSpPr>
          <p:cNvPr id="3" name="Content Placeholder 2">
            <a:extLst>
              <a:ext uri="{FF2B5EF4-FFF2-40B4-BE49-F238E27FC236}">
                <a16:creationId xmlns:a16="http://schemas.microsoft.com/office/drawing/2014/main" id="{EB4AD949-4A6F-4165-8D77-D83A5612BD0B}"/>
              </a:ext>
            </a:extLst>
          </p:cNvPr>
          <p:cNvSpPr>
            <a:spLocks noGrp="1"/>
          </p:cNvSpPr>
          <p:nvPr>
            <p:ph idx="1"/>
          </p:nvPr>
        </p:nvSpPr>
        <p:spPr/>
        <p:txBody>
          <a:bodyPr/>
          <a:lstStyle/>
          <a:p>
            <a:r>
              <a:rPr lang="en-GB" dirty="0"/>
              <a:t>Water is a neutral substance.</a:t>
            </a:r>
          </a:p>
        </p:txBody>
      </p:sp>
      <p:pic>
        <p:nvPicPr>
          <p:cNvPr id="3074" name="Picture 2" descr="Video reveals why your bedside glass of water tastes strange in the morning  | Daily Mail Online">
            <a:extLst>
              <a:ext uri="{FF2B5EF4-FFF2-40B4-BE49-F238E27FC236}">
                <a16:creationId xmlns:a16="http://schemas.microsoft.com/office/drawing/2014/main" id="{990618F3-4A4C-4B4D-8C59-BE9B80F5EB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9461" y="2969977"/>
            <a:ext cx="5085740" cy="305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70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911</Words>
  <Application>Microsoft Office PowerPoint</Application>
  <PresentationFormat>Widescreen</PresentationFormat>
  <Paragraphs>111</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Combat Ready BTN</vt:lpstr>
      <vt:lpstr>Office Theme</vt:lpstr>
      <vt:lpstr>Science at Sidmouth College</vt:lpstr>
      <vt:lpstr>Welcome to Sidmouth Science</vt:lpstr>
      <vt:lpstr>What have these got in common?</vt:lpstr>
      <vt:lpstr>Acids all taste sour and react in similar ways.</vt:lpstr>
      <vt:lpstr>Some acids are dangerous!</vt:lpstr>
      <vt:lpstr>What is the opposite of an Acid?</vt:lpstr>
      <vt:lpstr>These substances are all alkaline. They all react in similar ways.</vt:lpstr>
      <vt:lpstr>Some alkali’s are dangerous.</vt:lpstr>
      <vt:lpstr>Some substances are neither acid or alkali</vt:lpstr>
      <vt:lpstr>We can react an acid and an alkali together.</vt:lpstr>
      <vt:lpstr>So how can we find out if a substance is an acid, an alkali or neutral?</vt:lpstr>
      <vt:lpstr>We can use an indicator</vt:lpstr>
      <vt:lpstr>The universal indicator solution changes colour depending on whether the chemical is an acid or an alkali</vt:lpstr>
      <vt:lpstr>Can you solve the problem?</vt:lpstr>
      <vt:lpstr>Can you solve the problem?</vt:lpstr>
      <vt:lpstr>Battery acid, Lemonade and fruit juice are all acids </vt:lpstr>
      <vt:lpstr>Battery acid, Lemonade and fruit juice are both acids </vt:lpstr>
      <vt:lpstr>The pH scale</vt:lpstr>
      <vt:lpstr>Were you right?</vt:lpstr>
      <vt:lpstr>We are going to make an indicator.</vt:lpstr>
      <vt:lpstr>Safety  Make sure you have an adult to help  you. Be careful with knives and hot water. Avoid getting chemicals in your eyes.   Wear glasses if you possible If you get chemicals in your eye wash your eye with water. Wash your hands carefully after the experiment. Never taste chemicals</vt:lpstr>
      <vt:lpstr>Equipment</vt:lpstr>
      <vt:lpstr>Making the indicator</vt:lpstr>
      <vt:lpstr>Adding hot water breaks up the membranes and helps us extract the pigment.</vt:lpstr>
      <vt:lpstr>PowerPoint Presentation</vt:lpstr>
      <vt:lpstr>Lots of different plants can be used to make an indicator.</vt:lpstr>
      <vt:lpstr>What colours did your red cabbage go?</vt:lpstr>
      <vt:lpstr>Write a method for next years students</vt:lpstr>
      <vt:lpstr>Extension Activity</vt:lpstr>
      <vt:lpstr>All living things are made from cells. </vt:lpstr>
      <vt:lpstr>Produce a model of an animal cell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at Sidmouth College</dc:title>
  <dc:creator>Ritchie, Mrs</dc:creator>
  <cp:lastModifiedBy>Pollentine, Miss</cp:lastModifiedBy>
  <cp:revision>93</cp:revision>
  <dcterms:created xsi:type="dcterms:W3CDTF">2020-12-07T09:38:55Z</dcterms:created>
  <dcterms:modified xsi:type="dcterms:W3CDTF">2021-06-29T07:18:32Z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367611674</vt:lpwstr>
  </property>
  <property fmtid="{D5CDD505-2E9C-101B-9397-08002B2CF9AE}" pid="3" name="NXPowerLiteSettings">
    <vt:lpwstr>C74006B004C800</vt:lpwstr>
  </property>
  <property fmtid="{D5CDD505-2E9C-101B-9397-08002B2CF9AE}" pid="4" name="NXPowerLiteVersion">
    <vt:lpwstr>S8.0.9</vt:lpwstr>
  </property>
</Properties>
</file>