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87" r:id="rId2"/>
    <p:sldId id="384" r:id="rId3"/>
    <p:sldId id="399" r:id="rId4"/>
    <p:sldId id="385" r:id="rId5"/>
    <p:sldId id="400" r:id="rId6"/>
    <p:sldId id="380" r:id="rId7"/>
    <p:sldId id="386" r:id="rId8"/>
    <p:sldId id="401" r:id="rId9"/>
    <p:sldId id="394" r:id="rId10"/>
    <p:sldId id="402" r:id="rId11"/>
    <p:sldId id="403" r:id="rId12"/>
    <p:sldId id="404" r:id="rId13"/>
    <p:sldId id="405" r:id="rId14"/>
    <p:sldId id="406" r:id="rId15"/>
  </p:sldIdLst>
  <p:sldSz cx="9144000" cy="6858000" type="screen4x3"/>
  <p:notesSz cx="6858000" cy="9926638"/>
  <p:embeddedFontLs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a:srgbClr val="254061"/>
    <a:srgbClr val="EB7CF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8" autoAdjust="0"/>
    <p:restoredTop sz="94624"/>
  </p:normalViewPr>
  <p:slideViewPr>
    <p:cSldViewPr>
      <p:cViewPr>
        <p:scale>
          <a:sx n="90" d="100"/>
          <a:sy n="90" d="100"/>
        </p:scale>
        <p:origin x="576" y="3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85C33C75-4B76-4D06-B59D-D1F77ECE8BE9}" type="datetimeFigureOut">
              <a:rPr lang="en-GB" smtClean="0"/>
              <a:t>04/11/2020</a:t>
            </a:fld>
            <a:endParaRPr lang="en-GB"/>
          </a:p>
        </p:txBody>
      </p:sp>
      <p:sp>
        <p:nvSpPr>
          <p:cNvPr id="4" name="Slide Image Placeholder 3"/>
          <p:cNvSpPr>
            <a:spLocks noGrp="1" noRot="1" noChangeAspect="1"/>
          </p:cNvSpPr>
          <p:nvPr>
            <p:ph type="sldImg" idx="2"/>
          </p:nvPr>
        </p:nvSpPr>
        <p:spPr>
          <a:xfrm>
            <a:off x="1196975"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206F56C1-0F54-46D4-A15D-3FE2B3EA7101}" type="slidenum">
              <a:rPr lang="en-GB" smtClean="0"/>
              <a:t>‹#›</a:t>
            </a:fld>
            <a:endParaRPr lang="en-GB"/>
          </a:p>
        </p:txBody>
      </p:sp>
    </p:spTree>
    <p:extLst>
      <p:ext uri="{BB962C8B-B14F-4D97-AF65-F5344CB8AC3E}">
        <p14:creationId xmlns:p14="http://schemas.microsoft.com/office/powerpoint/2010/main" val="972037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6F56C1-0F54-46D4-A15D-3FE2B3EA7101}" type="slidenum">
              <a:rPr lang="en-GB" smtClean="0"/>
              <a:t>2</a:t>
            </a:fld>
            <a:endParaRPr lang="en-GB"/>
          </a:p>
        </p:txBody>
      </p:sp>
    </p:spTree>
    <p:extLst>
      <p:ext uri="{BB962C8B-B14F-4D97-AF65-F5344CB8AC3E}">
        <p14:creationId xmlns:p14="http://schemas.microsoft.com/office/powerpoint/2010/main" val="1748592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6F56C1-0F54-46D4-A15D-3FE2B3EA7101}" type="slidenum">
              <a:rPr lang="en-GB" smtClean="0"/>
              <a:t>11</a:t>
            </a:fld>
            <a:endParaRPr lang="en-GB"/>
          </a:p>
        </p:txBody>
      </p:sp>
    </p:spTree>
    <p:extLst>
      <p:ext uri="{BB962C8B-B14F-4D97-AF65-F5344CB8AC3E}">
        <p14:creationId xmlns:p14="http://schemas.microsoft.com/office/powerpoint/2010/main" val="4057342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6F56C1-0F54-46D4-A15D-3FE2B3EA7101}" type="slidenum">
              <a:rPr lang="en-GB" smtClean="0"/>
              <a:t>12</a:t>
            </a:fld>
            <a:endParaRPr lang="en-GB"/>
          </a:p>
        </p:txBody>
      </p:sp>
    </p:spTree>
    <p:extLst>
      <p:ext uri="{BB962C8B-B14F-4D97-AF65-F5344CB8AC3E}">
        <p14:creationId xmlns:p14="http://schemas.microsoft.com/office/powerpoint/2010/main" val="379179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6F56C1-0F54-46D4-A15D-3FE2B3EA7101}" type="slidenum">
              <a:rPr lang="en-GB" smtClean="0"/>
              <a:t>13</a:t>
            </a:fld>
            <a:endParaRPr lang="en-GB"/>
          </a:p>
        </p:txBody>
      </p:sp>
    </p:spTree>
    <p:extLst>
      <p:ext uri="{BB962C8B-B14F-4D97-AF65-F5344CB8AC3E}">
        <p14:creationId xmlns:p14="http://schemas.microsoft.com/office/powerpoint/2010/main" val="2183750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6F56C1-0F54-46D4-A15D-3FE2B3EA7101}" type="slidenum">
              <a:rPr lang="en-GB" smtClean="0"/>
              <a:t>14</a:t>
            </a:fld>
            <a:endParaRPr lang="en-GB"/>
          </a:p>
        </p:txBody>
      </p:sp>
    </p:spTree>
    <p:extLst>
      <p:ext uri="{BB962C8B-B14F-4D97-AF65-F5344CB8AC3E}">
        <p14:creationId xmlns:p14="http://schemas.microsoft.com/office/powerpoint/2010/main" val="1683408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6F56C1-0F54-46D4-A15D-3FE2B3EA7101}" type="slidenum">
              <a:rPr lang="en-GB" smtClean="0"/>
              <a:t>3</a:t>
            </a:fld>
            <a:endParaRPr lang="en-GB"/>
          </a:p>
        </p:txBody>
      </p:sp>
    </p:spTree>
    <p:extLst>
      <p:ext uri="{BB962C8B-B14F-4D97-AF65-F5344CB8AC3E}">
        <p14:creationId xmlns:p14="http://schemas.microsoft.com/office/powerpoint/2010/main" val="619135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6F56C1-0F54-46D4-A15D-3FE2B3EA7101}" type="slidenum">
              <a:rPr lang="en-GB" smtClean="0"/>
              <a:t>4</a:t>
            </a:fld>
            <a:endParaRPr lang="en-GB"/>
          </a:p>
        </p:txBody>
      </p:sp>
    </p:spTree>
    <p:extLst>
      <p:ext uri="{BB962C8B-B14F-4D97-AF65-F5344CB8AC3E}">
        <p14:creationId xmlns:p14="http://schemas.microsoft.com/office/powerpoint/2010/main" val="247897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6F56C1-0F54-46D4-A15D-3FE2B3EA7101}" type="slidenum">
              <a:rPr lang="en-GB" smtClean="0"/>
              <a:t>5</a:t>
            </a:fld>
            <a:endParaRPr lang="en-GB"/>
          </a:p>
        </p:txBody>
      </p:sp>
    </p:spTree>
    <p:extLst>
      <p:ext uri="{BB962C8B-B14F-4D97-AF65-F5344CB8AC3E}">
        <p14:creationId xmlns:p14="http://schemas.microsoft.com/office/powerpoint/2010/main" val="3191786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6F56C1-0F54-46D4-A15D-3FE2B3EA7101}" type="slidenum">
              <a:rPr lang="en-GB" smtClean="0"/>
              <a:t>6</a:t>
            </a:fld>
            <a:endParaRPr lang="en-GB"/>
          </a:p>
        </p:txBody>
      </p:sp>
    </p:spTree>
    <p:extLst>
      <p:ext uri="{BB962C8B-B14F-4D97-AF65-F5344CB8AC3E}">
        <p14:creationId xmlns:p14="http://schemas.microsoft.com/office/powerpoint/2010/main" val="1636777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6F56C1-0F54-46D4-A15D-3FE2B3EA7101}" type="slidenum">
              <a:rPr lang="en-GB" smtClean="0"/>
              <a:t>7</a:t>
            </a:fld>
            <a:endParaRPr lang="en-GB"/>
          </a:p>
        </p:txBody>
      </p:sp>
    </p:spTree>
    <p:extLst>
      <p:ext uri="{BB962C8B-B14F-4D97-AF65-F5344CB8AC3E}">
        <p14:creationId xmlns:p14="http://schemas.microsoft.com/office/powerpoint/2010/main" val="4245391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6F56C1-0F54-46D4-A15D-3FE2B3EA7101}" type="slidenum">
              <a:rPr lang="en-GB" smtClean="0"/>
              <a:t>8</a:t>
            </a:fld>
            <a:endParaRPr lang="en-GB"/>
          </a:p>
        </p:txBody>
      </p:sp>
    </p:spTree>
    <p:extLst>
      <p:ext uri="{BB962C8B-B14F-4D97-AF65-F5344CB8AC3E}">
        <p14:creationId xmlns:p14="http://schemas.microsoft.com/office/powerpoint/2010/main" val="2626518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6F56C1-0F54-46D4-A15D-3FE2B3EA7101}" type="slidenum">
              <a:rPr lang="en-GB" smtClean="0"/>
              <a:t>9</a:t>
            </a:fld>
            <a:endParaRPr lang="en-GB"/>
          </a:p>
        </p:txBody>
      </p:sp>
    </p:spTree>
    <p:extLst>
      <p:ext uri="{BB962C8B-B14F-4D97-AF65-F5344CB8AC3E}">
        <p14:creationId xmlns:p14="http://schemas.microsoft.com/office/powerpoint/2010/main" val="3192647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6F56C1-0F54-46D4-A15D-3FE2B3EA7101}" type="slidenum">
              <a:rPr lang="en-GB" smtClean="0"/>
              <a:t>10</a:t>
            </a:fld>
            <a:endParaRPr lang="en-GB"/>
          </a:p>
        </p:txBody>
      </p:sp>
    </p:spTree>
    <p:extLst>
      <p:ext uri="{BB962C8B-B14F-4D97-AF65-F5344CB8AC3E}">
        <p14:creationId xmlns:p14="http://schemas.microsoft.com/office/powerpoint/2010/main" val="2612292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68D68AA-DE6A-4F22-81D8-2A2BA0F2848B}"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3E9B50-31B1-4F13-B534-6A74E8CCCB30}" type="slidenum">
              <a:rPr lang="en-GB" smtClean="0"/>
              <a:t>‹#›</a:t>
            </a:fld>
            <a:endParaRPr lang="en-GB"/>
          </a:p>
        </p:txBody>
      </p:sp>
    </p:spTree>
    <p:extLst>
      <p:ext uri="{BB962C8B-B14F-4D97-AF65-F5344CB8AC3E}">
        <p14:creationId xmlns:p14="http://schemas.microsoft.com/office/powerpoint/2010/main" val="71581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68D68AA-DE6A-4F22-81D8-2A2BA0F2848B}"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3E9B50-31B1-4F13-B534-6A74E8CCCB30}" type="slidenum">
              <a:rPr lang="en-GB" smtClean="0"/>
              <a:t>‹#›</a:t>
            </a:fld>
            <a:endParaRPr lang="en-GB"/>
          </a:p>
        </p:txBody>
      </p:sp>
    </p:spTree>
    <p:extLst>
      <p:ext uri="{BB962C8B-B14F-4D97-AF65-F5344CB8AC3E}">
        <p14:creationId xmlns:p14="http://schemas.microsoft.com/office/powerpoint/2010/main" val="2083289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68D68AA-DE6A-4F22-81D8-2A2BA0F2848B}"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3E9B50-31B1-4F13-B534-6A74E8CCCB30}" type="slidenum">
              <a:rPr lang="en-GB" smtClean="0"/>
              <a:t>‹#›</a:t>
            </a:fld>
            <a:endParaRPr lang="en-GB"/>
          </a:p>
        </p:txBody>
      </p:sp>
    </p:spTree>
    <p:extLst>
      <p:ext uri="{BB962C8B-B14F-4D97-AF65-F5344CB8AC3E}">
        <p14:creationId xmlns:p14="http://schemas.microsoft.com/office/powerpoint/2010/main" val="35737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68D68AA-DE6A-4F22-81D8-2A2BA0F2848B}"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3E9B50-31B1-4F13-B534-6A74E8CCCB30}" type="slidenum">
              <a:rPr lang="en-GB" smtClean="0"/>
              <a:t>‹#›</a:t>
            </a:fld>
            <a:endParaRPr lang="en-GB"/>
          </a:p>
        </p:txBody>
      </p:sp>
    </p:spTree>
    <p:extLst>
      <p:ext uri="{BB962C8B-B14F-4D97-AF65-F5344CB8AC3E}">
        <p14:creationId xmlns:p14="http://schemas.microsoft.com/office/powerpoint/2010/main" val="404724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8D68AA-DE6A-4F22-81D8-2A2BA0F2848B}"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3E9B50-31B1-4F13-B534-6A74E8CCCB30}" type="slidenum">
              <a:rPr lang="en-GB" smtClean="0"/>
              <a:t>‹#›</a:t>
            </a:fld>
            <a:endParaRPr lang="en-GB"/>
          </a:p>
        </p:txBody>
      </p:sp>
    </p:spTree>
    <p:extLst>
      <p:ext uri="{BB962C8B-B14F-4D97-AF65-F5344CB8AC3E}">
        <p14:creationId xmlns:p14="http://schemas.microsoft.com/office/powerpoint/2010/main" val="3489434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68D68AA-DE6A-4F22-81D8-2A2BA0F2848B}" type="datetimeFigureOut">
              <a:rPr lang="en-GB" smtClean="0"/>
              <a:t>04/11/2020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3E9B50-31B1-4F13-B534-6A74E8CCCB30}" type="slidenum">
              <a:rPr lang="en-GB" smtClean="0"/>
              <a:t>‹#›</a:t>
            </a:fld>
            <a:endParaRPr lang="en-GB"/>
          </a:p>
        </p:txBody>
      </p:sp>
    </p:spTree>
    <p:extLst>
      <p:ext uri="{BB962C8B-B14F-4D97-AF65-F5344CB8AC3E}">
        <p14:creationId xmlns:p14="http://schemas.microsoft.com/office/powerpoint/2010/main" val="551319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68D68AA-DE6A-4F22-81D8-2A2BA0F2848B}" type="datetimeFigureOut">
              <a:rPr lang="en-GB" smtClean="0"/>
              <a:t>04/11/2020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3E9B50-31B1-4F13-B534-6A74E8CCCB30}" type="slidenum">
              <a:rPr lang="en-GB" smtClean="0"/>
              <a:t>‹#›</a:t>
            </a:fld>
            <a:endParaRPr lang="en-GB"/>
          </a:p>
        </p:txBody>
      </p:sp>
    </p:spTree>
    <p:extLst>
      <p:ext uri="{BB962C8B-B14F-4D97-AF65-F5344CB8AC3E}">
        <p14:creationId xmlns:p14="http://schemas.microsoft.com/office/powerpoint/2010/main" val="317975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68D68AA-DE6A-4F22-81D8-2A2BA0F2848B}" type="datetimeFigureOut">
              <a:rPr lang="en-GB" smtClean="0"/>
              <a:t>04/11/2020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3E9B50-31B1-4F13-B534-6A74E8CCCB30}" type="slidenum">
              <a:rPr lang="en-GB" smtClean="0"/>
              <a:t>‹#›</a:t>
            </a:fld>
            <a:endParaRPr lang="en-GB"/>
          </a:p>
        </p:txBody>
      </p:sp>
    </p:spTree>
    <p:extLst>
      <p:ext uri="{BB962C8B-B14F-4D97-AF65-F5344CB8AC3E}">
        <p14:creationId xmlns:p14="http://schemas.microsoft.com/office/powerpoint/2010/main" val="189234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D68AA-DE6A-4F22-81D8-2A2BA0F2848B}" type="datetimeFigureOut">
              <a:rPr lang="en-GB" smtClean="0"/>
              <a:t>04/11/2020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3E9B50-31B1-4F13-B534-6A74E8CCCB30}" type="slidenum">
              <a:rPr lang="en-GB" smtClean="0"/>
              <a:t>‹#›</a:t>
            </a:fld>
            <a:endParaRPr lang="en-GB"/>
          </a:p>
        </p:txBody>
      </p:sp>
    </p:spTree>
    <p:extLst>
      <p:ext uri="{BB962C8B-B14F-4D97-AF65-F5344CB8AC3E}">
        <p14:creationId xmlns:p14="http://schemas.microsoft.com/office/powerpoint/2010/main" val="2856815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8D68AA-DE6A-4F22-81D8-2A2BA0F2848B}" type="datetimeFigureOut">
              <a:rPr lang="en-GB" smtClean="0"/>
              <a:t>04/11/2020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3E9B50-31B1-4F13-B534-6A74E8CCCB30}" type="slidenum">
              <a:rPr lang="en-GB" smtClean="0"/>
              <a:t>‹#›</a:t>
            </a:fld>
            <a:endParaRPr lang="en-GB"/>
          </a:p>
        </p:txBody>
      </p:sp>
    </p:spTree>
    <p:extLst>
      <p:ext uri="{BB962C8B-B14F-4D97-AF65-F5344CB8AC3E}">
        <p14:creationId xmlns:p14="http://schemas.microsoft.com/office/powerpoint/2010/main" val="13902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8D68AA-DE6A-4F22-81D8-2A2BA0F2848B}" type="datetimeFigureOut">
              <a:rPr lang="en-GB" smtClean="0"/>
              <a:t>04/11/2020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3E9B50-31B1-4F13-B534-6A74E8CCCB30}" type="slidenum">
              <a:rPr lang="en-GB" smtClean="0"/>
              <a:t>‹#›</a:t>
            </a:fld>
            <a:endParaRPr lang="en-GB"/>
          </a:p>
        </p:txBody>
      </p:sp>
    </p:spTree>
    <p:extLst>
      <p:ext uri="{BB962C8B-B14F-4D97-AF65-F5344CB8AC3E}">
        <p14:creationId xmlns:p14="http://schemas.microsoft.com/office/powerpoint/2010/main" val="3347878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D68AA-DE6A-4F22-81D8-2A2BA0F2848B}" type="datetimeFigureOut">
              <a:rPr lang="en-GB" smtClean="0"/>
              <a:t>04/11/2020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3E9B50-31B1-4F13-B534-6A74E8CCCB30}" type="slidenum">
              <a:rPr lang="en-GB" smtClean="0"/>
              <a:t>‹#›</a:t>
            </a:fld>
            <a:endParaRPr lang="en-GB"/>
          </a:p>
        </p:txBody>
      </p:sp>
    </p:spTree>
    <p:extLst>
      <p:ext uri="{BB962C8B-B14F-4D97-AF65-F5344CB8AC3E}">
        <p14:creationId xmlns:p14="http://schemas.microsoft.com/office/powerpoint/2010/main" val="3018104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0.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ETx2N4PXjoM" TargetMode="Externa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hyperlink" Target="https://www.youtube.com/watch?v=ETx2N4PXjoM"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1.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6hANxNGEtkg" TargetMode="Externa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12.jpeg"/><Relationship Id="rId4" Type="http://schemas.openxmlformats.org/officeDocument/2006/relationships/image" Target="../media/image3.png"/><Relationship Id="rId9" Type="http://schemas.openxmlformats.org/officeDocument/2006/relationships/hyperlink" Target="https://www.youtube.com/watch?v=6hANxNGEtkg"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7.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MeOy4ubmrGI" TargetMode="Externa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hyperlink" Target="https://www.youtube.com/watch?v=MeOy4ubmrGI"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8.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e3cdiSWpxC0" TargetMode="Externa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hyperlink" Target="https://www.youtube.com/watch?v=e3cdiSWpxC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0204" y="3429000"/>
            <a:ext cx="7812360" cy="2088232"/>
          </a:xfrm>
          <a:noFill/>
        </p:spPr>
        <p:txBody>
          <a:bodyPr>
            <a:noAutofit/>
          </a:bodyPr>
          <a:lstStyle/>
          <a:p>
            <a:r>
              <a:rPr lang="en-GB" sz="6500" dirty="0">
                <a:solidFill>
                  <a:prstClr val="white"/>
                </a:solidFill>
                <a:effectLst>
                  <a:outerShdw blurRad="38100" dist="38100" dir="2700000" algn="tl">
                    <a:srgbClr val="000000">
                      <a:alpha val="43137"/>
                    </a:srgbClr>
                  </a:outerShdw>
                </a:effectLst>
              </a:rPr>
              <a:t>Home Learning</a:t>
            </a:r>
            <a:br>
              <a:rPr lang="en-GB" sz="7200" dirty="0">
                <a:solidFill>
                  <a:prstClr val="white"/>
                </a:solidFill>
                <a:effectLst>
                  <a:outerShdw blurRad="38100" dist="38100" dir="2700000" algn="tl">
                    <a:srgbClr val="000000">
                      <a:alpha val="43137"/>
                    </a:srgbClr>
                  </a:outerShdw>
                </a:effectLst>
              </a:rPr>
            </a:br>
            <a:r>
              <a:rPr lang="en-GB" sz="4500" dirty="0">
                <a:solidFill>
                  <a:prstClr val="white"/>
                </a:solidFill>
                <a:effectLst>
                  <a:outerShdw blurRad="38100" dist="38100" dir="2700000" algn="tl">
                    <a:srgbClr val="000000">
                      <a:alpha val="43137"/>
                    </a:srgbClr>
                  </a:outerShdw>
                </a:effectLst>
              </a:rPr>
              <a:t>Year 8 – Football</a:t>
            </a:r>
            <a:br>
              <a:rPr lang="en-GB" sz="4500" dirty="0">
                <a:solidFill>
                  <a:prstClr val="white"/>
                </a:solidFill>
                <a:effectLst>
                  <a:outerShdw blurRad="38100" dist="38100" dir="2700000" algn="tl">
                    <a:srgbClr val="000000">
                      <a:alpha val="43137"/>
                    </a:srgbClr>
                  </a:outerShdw>
                </a:effectLst>
              </a:rPr>
            </a:br>
            <a:r>
              <a:rPr lang="en-GB" sz="4500" dirty="0">
                <a:solidFill>
                  <a:prstClr val="white"/>
                </a:solidFill>
                <a:effectLst>
                  <a:outerShdw blurRad="38100" dist="38100" dir="2700000" algn="tl">
                    <a:srgbClr val="000000">
                      <a:alpha val="43137"/>
                    </a:srgbClr>
                  </a:outerShdw>
                </a:effectLst>
              </a:rPr>
              <a:t>(</a:t>
            </a:r>
            <a:r>
              <a:rPr lang="en-GB" sz="3000" i="1" dirty="0">
                <a:solidFill>
                  <a:prstClr val="white"/>
                </a:solidFill>
                <a:effectLst>
                  <a:outerShdw blurRad="38100" dist="38100" dir="2700000" algn="tl">
                    <a:srgbClr val="000000">
                      <a:alpha val="43137"/>
                    </a:srgbClr>
                  </a:outerShdw>
                </a:effectLst>
              </a:rPr>
              <a:t>Week 2 of self isolation) </a:t>
            </a:r>
            <a:endParaRPr lang="en-GB" sz="3000" i="1" dirty="0">
              <a:solidFill>
                <a:schemeClr val="bg1"/>
              </a:solidFill>
              <a:effectLst>
                <a:outerShdw blurRad="38100" dist="38100" dir="2700000" algn="tl">
                  <a:srgbClr val="000000">
                    <a:alpha val="43137"/>
                  </a:srgbClr>
                </a:outerShdw>
              </a:effectLst>
            </a:endParaRPr>
          </a:p>
        </p:txBody>
      </p:sp>
      <p:pic>
        <p:nvPicPr>
          <p:cNvPr id="3" name="Picture 2"/>
          <p:cNvPicPr>
            <a:picLocks noChangeAspect="1"/>
          </p:cNvPicPr>
          <p:nvPr/>
        </p:nvPicPr>
        <p:blipFill rotWithShape="1">
          <a:blip r:embed="rId2" cstate="print">
            <a:clrChange>
              <a:clrFrom>
                <a:srgbClr val="374681"/>
              </a:clrFrom>
              <a:clrTo>
                <a:srgbClr val="374681">
                  <a:alpha val="0"/>
                </a:srgbClr>
              </a:clrTo>
            </a:clrChang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b="32847"/>
          <a:stretch/>
        </p:blipFill>
        <p:spPr>
          <a:xfrm>
            <a:off x="822564" y="188640"/>
            <a:ext cx="7600000" cy="282681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5661248"/>
            <a:ext cx="4988798" cy="1714391"/>
          </a:xfrm>
          <a:prstGeom prst="rect">
            <a:avLst/>
          </a:prstGeom>
        </p:spPr>
      </p:pic>
    </p:spTree>
    <p:extLst>
      <p:ext uri="{BB962C8B-B14F-4D97-AF65-F5344CB8AC3E}">
        <p14:creationId xmlns:p14="http://schemas.microsoft.com/office/powerpoint/2010/main" val="2247501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1" y="0"/>
            <a:ext cx="9144000" cy="1052736"/>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5292080" y="6166927"/>
            <a:ext cx="3888432" cy="809050"/>
          </a:xfrm>
        </p:spPr>
      </p:pic>
      <p:sp>
        <p:nvSpPr>
          <p:cNvPr id="11" name="Rectangle 10"/>
          <p:cNvSpPr/>
          <p:nvPr/>
        </p:nvSpPr>
        <p:spPr>
          <a:xfrm>
            <a:off x="7380312" y="549841"/>
            <a:ext cx="1763688" cy="307777"/>
          </a:xfrm>
          <a:prstGeom prst="rect">
            <a:avLst/>
          </a:prstGeom>
        </p:spPr>
        <p:txBody>
          <a:bodyPr wrap="square">
            <a:spAutoFit/>
          </a:bodyPr>
          <a:lstStyle/>
          <a:p>
            <a:pPr algn="ctr"/>
            <a:r>
              <a:rPr lang="en-GB" sz="1400" dirty="0">
                <a:solidFill>
                  <a:schemeClr val="bg1"/>
                </a:solidFill>
                <a:latin typeface="Calibri" pitchFamily="34" charset="0"/>
              </a:rPr>
              <a:t>Sidmouth College</a:t>
            </a:r>
          </a:p>
        </p:txBody>
      </p:sp>
      <p:pic>
        <p:nvPicPr>
          <p:cNvPr id="6" name="Picture 5"/>
          <p:cNvPicPr>
            <a:picLocks noChangeAspect="1"/>
          </p:cNvPicPr>
          <p:nvPr/>
        </p:nvPicPr>
        <p:blipFill rotWithShape="1">
          <a:blip r:embed="rId4" cstate="print">
            <a:clrChange>
              <a:clrFrom>
                <a:srgbClr val="04294B"/>
              </a:clrFrom>
              <a:clrTo>
                <a:srgbClr val="04294B">
                  <a:alpha val="0"/>
                </a:srgbClr>
              </a:clrTo>
            </a:clrChange>
            <a:extLst>
              <a:ext uri="{28A0092B-C50C-407E-A947-70E740481C1C}">
                <a14:useLocalDpi xmlns:a14="http://schemas.microsoft.com/office/drawing/2010/main"/>
              </a:ext>
            </a:extLst>
          </a:blip>
          <a:srcRect r="-7"/>
          <a:stretch/>
        </p:blipFill>
        <p:spPr>
          <a:xfrm>
            <a:off x="7524328" y="37175"/>
            <a:ext cx="1440160" cy="612846"/>
          </a:xfrm>
          <a:prstGeom prst="rect">
            <a:avLst/>
          </a:prstGeom>
        </p:spPr>
      </p:pic>
      <p:pic>
        <p:nvPicPr>
          <p:cNvPr id="9" name="Content Placeholder 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09" y="6166927"/>
            <a:ext cx="3744416" cy="809050"/>
          </a:xfrm>
          <a:prstGeom prst="rect">
            <a:avLst/>
          </a:prstGeom>
        </p:spPr>
      </p:pic>
      <p:pic>
        <p:nvPicPr>
          <p:cNvPr id="10" name="Content Placeholder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743807" y="6166927"/>
            <a:ext cx="936104" cy="809050"/>
          </a:xfrm>
          <a:prstGeom prst="rect">
            <a:avLst/>
          </a:prstGeom>
        </p:spPr>
      </p:pic>
      <p:pic>
        <p:nvPicPr>
          <p:cNvPr id="13" name="Content Placeholder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17944" y="6166927"/>
            <a:ext cx="936104" cy="809050"/>
          </a:xfrm>
          <a:prstGeom prst="rect">
            <a:avLst/>
          </a:prstGeom>
        </p:spPr>
      </p:pic>
      <p:sp>
        <p:nvSpPr>
          <p:cNvPr id="15" name="Title 1"/>
          <p:cNvSpPr>
            <a:spLocks noGrp="1"/>
          </p:cNvSpPr>
          <p:nvPr>
            <p:ph type="title"/>
          </p:nvPr>
        </p:nvSpPr>
        <p:spPr>
          <a:xfrm>
            <a:off x="223817" y="6343"/>
            <a:ext cx="6969959" cy="1040260"/>
          </a:xfrm>
        </p:spPr>
        <p:txBody>
          <a:bodyPr>
            <a:noAutofit/>
          </a:bodyPr>
          <a:lstStyle/>
          <a:p>
            <a:pPr algn="l"/>
            <a:r>
              <a:rPr lang="en-GB" sz="3200" b="1" dirty="0">
                <a:solidFill>
                  <a:schemeClr val="accent1">
                    <a:lumMod val="20000"/>
                    <a:lumOff val="80000"/>
                  </a:schemeClr>
                </a:solidFill>
              </a:rPr>
              <a:t>Shooting</a:t>
            </a: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0312" y="641575"/>
            <a:ext cx="1676430" cy="576102"/>
          </a:xfrm>
          <a:prstGeom prst="rect">
            <a:avLst/>
          </a:prstGeom>
        </p:spPr>
      </p:pic>
      <p:sp>
        <p:nvSpPr>
          <p:cNvPr id="4" name="TextBox 3">
            <a:extLst>
              <a:ext uri="{FF2B5EF4-FFF2-40B4-BE49-F238E27FC236}">
                <a16:creationId xmlns:a16="http://schemas.microsoft.com/office/drawing/2014/main" id="{0404D1D0-0ADF-426C-9792-4055C1AF5DC0}"/>
              </a:ext>
            </a:extLst>
          </p:cNvPr>
          <p:cNvSpPr txBox="1"/>
          <p:nvPr/>
        </p:nvSpPr>
        <p:spPr>
          <a:xfrm>
            <a:off x="539552" y="1232932"/>
            <a:ext cx="8136904" cy="1754326"/>
          </a:xfrm>
          <a:prstGeom prst="rect">
            <a:avLst/>
          </a:prstGeom>
          <a:noFill/>
        </p:spPr>
        <p:txBody>
          <a:bodyPr wrap="square" rtlCol="0">
            <a:spAutoFit/>
          </a:bodyPr>
          <a:lstStyle/>
          <a:p>
            <a:pPr marL="342900" indent="-342900">
              <a:buAutoNum type="arabicPeriod"/>
            </a:pPr>
            <a:r>
              <a:rPr lang="en-GB" dirty="0"/>
              <a:t>Why should your head be over the ball when you shoot?</a:t>
            </a:r>
          </a:p>
          <a:p>
            <a:pPr marL="342900" indent="-342900">
              <a:buAutoNum type="arabicPeriod"/>
            </a:pPr>
            <a:r>
              <a:rPr lang="en-GB" dirty="0"/>
              <a:t>Which surface/part of the foot should you use if you wanted to curl the ball?</a:t>
            </a:r>
          </a:p>
          <a:p>
            <a:pPr marL="342900" indent="-342900">
              <a:buAutoNum type="arabicPeriod"/>
            </a:pPr>
            <a:r>
              <a:rPr lang="en-GB" dirty="0"/>
              <a:t>Which surface/part of the foot should you use if you wanted to drive the ball with power?</a:t>
            </a:r>
          </a:p>
          <a:p>
            <a:pPr marL="342900" indent="-342900">
              <a:buAutoNum type="arabicPeriod"/>
            </a:pPr>
            <a:r>
              <a:rPr lang="en-GB" dirty="0"/>
              <a:t>Why might it be a good idea to shoot/aim for the corners. </a:t>
            </a:r>
          </a:p>
          <a:p>
            <a:pPr marL="342900" indent="-342900">
              <a:buAutoNum type="arabicPeriod"/>
            </a:pPr>
            <a:r>
              <a:rPr lang="en-GB" dirty="0"/>
              <a:t>How does taking a touch away from your body help when shooting?</a:t>
            </a:r>
          </a:p>
        </p:txBody>
      </p:sp>
      <p:pic>
        <p:nvPicPr>
          <p:cNvPr id="2" name="Picture 2" descr="Improve your shooting">
            <a:extLst>
              <a:ext uri="{FF2B5EF4-FFF2-40B4-BE49-F238E27FC236}">
                <a16:creationId xmlns:a16="http://schemas.microsoft.com/office/drawing/2014/main" id="{7DE31C8D-B05E-49C4-8420-1AEB7DA2B3DE}"/>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438"/>
          <a:stretch/>
        </p:blipFill>
        <p:spPr bwMode="auto">
          <a:xfrm>
            <a:off x="2213891" y="3284984"/>
            <a:ext cx="3995936" cy="3184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326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1" y="0"/>
            <a:ext cx="9144000" cy="1052736"/>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p:cNvPicPr>
            <a:picLocks noGrp="1" noChangeAspect="1"/>
          </p:cNvPicPr>
          <p:nvPr>
            <p:ph idx="1"/>
          </p:nvPr>
        </p:nvPicPr>
        <p:blipFill rotWithShape="1">
          <a:blip r:embed="rId4" cstate="print">
            <a:extLst>
              <a:ext uri="{28A0092B-C50C-407E-A947-70E740481C1C}">
                <a14:useLocalDpi xmlns:a14="http://schemas.microsoft.com/office/drawing/2010/main"/>
              </a:ext>
            </a:extLst>
          </a:blip>
          <a:srcRect/>
          <a:stretch/>
        </p:blipFill>
        <p:spPr>
          <a:xfrm>
            <a:off x="5292080" y="6166927"/>
            <a:ext cx="3888432" cy="809050"/>
          </a:xfrm>
        </p:spPr>
      </p:pic>
      <p:sp>
        <p:nvSpPr>
          <p:cNvPr id="11" name="Rectangle 10"/>
          <p:cNvSpPr/>
          <p:nvPr/>
        </p:nvSpPr>
        <p:spPr>
          <a:xfrm>
            <a:off x="7380312" y="549841"/>
            <a:ext cx="1763688" cy="307777"/>
          </a:xfrm>
          <a:prstGeom prst="rect">
            <a:avLst/>
          </a:prstGeom>
        </p:spPr>
        <p:txBody>
          <a:bodyPr wrap="square">
            <a:spAutoFit/>
          </a:bodyPr>
          <a:lstStyle/>
          <a:p>
            <a:pPr algn="ctr"/>
            <a:r>
              <a:rPr lang="en-GB" sz="1400" dirty="0">
                <a:solidFill>
                  <a:schemeClr val="bg1"/>
                </a:solidFill>
                <a:latin typeface="Calibri" pitchFamily="34" charset="0"/>
              </a:rPr>
              <a:t>Sidmouth College</a:t>
            </a:r>
          </a:p>
        </p:txBody>
      </p:sp>
      <p:pic>
        <p:nvPicPr>
          <p:cNvPr id="6" name="Picture 5"/>
          <p:cNvPicPr>
            <a:picLocks noChangeAspect="1"/>
          </p:cNvPicPr>
          <p:nvPr/>
        </p:nvPicPr>
        <p:blipFill rotWithShape="1">
          <a:blip r:embed="rId5" cstate="print">
            <a:clrChange>
              <a:clrFrom>
                <a:srgbClr val="04294B"/>
              </a:clrFrom>
              <a:clrTo>
                <a:srgbClr val="04294B">
                  <a:alpha val="0"/>
                </a:srgbClr>
              </a:clrTo>
            </a:clrChange>
            <a:extLst>
              <a:ext uri="{28A0092B-C50C-407E-A947-70E740481C1C}">
                <a14:useLocalDpi xmlns:a14="http://schemas.microsoft.com/office/drawing/2010/main"/>
              </a:ext>
            </a:extLst>
          </a:blip>
          <a:srcRect r="-7"/>
          <a:stretch/>
        </p:blipFill>
        <p:spPr>
          <a:xfrm>
            <a:off x="7524328" y="37175"/>
            <a:ext cx="1440160" cy="612846"/>
          </a:xfrm>
          <a:prstGeom prst="rect">
            <a:avLst/>
          </a:prstGeom>
        </p:spPr>
      </p:pic>
      <p:pic>
        <p:nvPicPr>
          <p:cNvPr id="9" name="Content Placeholder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09" y="6166927"/>
            <a:ext cx="3744416" cy="809050"/>
          </a:xfrm>
          <a:prstGeom prst="rect">
            <a:avLst/>
          </a:prstGeom>
        </p:spPr>
      </p:pic>
      <p:pic>
        <p:nvPicPr>
          <p:cNvPr id="10" name="Content Placeholder 4"/>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743807" y="6166927"/>
            <a:ext cx="936104" cy="809050"/>
          </a:xfrm>
          <a:prstGeom prst="rect">
            <a:avLst/>
          </a:prstGeom>
        </p:spPr>
      </p:pic>
      <p:pic>
        <p:nvPicPr>
          <p:cNvPr id="13" name="Content Placeholder 4"/>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517944" y="6166927"/>
            <a:ext cx="936104" cy="809050"/>
          </a:xfrm>
          <a:prstGeom prst="rect">
            <a:avLst/>
          </a:prstGeom>
        </p:spPr>
      </p:pic>
      <p:sp>
        <p:nvSpPr>
          <p:cNvPr id="15" name="Title 1"/>
          <p:cNvSpPr>
            <a:spLocks noGrp="1"/>
          </p:cNvSpPr>
          <p:nvPr>
            <p:ph type="title"/>
          </p:nvPr>
        </p:nvSpPr>
        <p:spPr>
          <a:xfrm>
            <a:off x="223817" y="6343"/>
            <a:ext cx="6969959" cy="1040260"/>
          </a:xfrm>
        </p:spPr>
        <p:txBody>
          <a:bodyPr>
            <a:noAutofit/>
          </a:bodyPr>
          <a:lstStyle/>
          <a:p>
            <a:pPr algn="l"/>
            <a:r>
              <a:rPr lang="en-GB" sz="3200" b="1" dirty="0">
                <a:solidFill>
                  <a:schemeClr val="accent1">
                    <a:lumMod val="20000"/>
                    <a:lumOff val="80000"/>
                  </a:schemeClr>
                </a:solidFill>
              </a:rPr>
              <a:t>Core skills</a:t>
            </a: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80312" y="641575"/>
            <a:ext cx="1676430" cy="576102"/>
          </a:xfrm>
          <a:prstGeom prst="rect">
            <a:avLst/>
          </a:prstGeom>
        </p:spPr>
      </p:pic>
      <p:graphicFrame>
        <p:nvGraphicFramePr>
          <p:cNvPr id="17" name="Table 16">
            <a:extLst>
              <a:ext uri="{FF2B5EF4-FFF2-40B4-BE49-F238E27FC236}">
                <a16:creationId xmlns:a16="http://schemas.microsoft.com/office/drawing/2014/main" id="{830F5129-5777-4605-83D0-A82D5BDF4FC4}"/>
              </a:ext>
            </a:extLst>
          </p:cNvPr>
          <p:cNvGraphicFramePr>
            <a:graphicFrameLocks noGrp="1"/>
          </p:cNvGraphicFramePr>
          <p:nvPr>
            <p:extLst>
              <p:ext uri="{D42A27DB-BD31-4B8C-83A1-F6EECF244321}">
                <p14:modId xmlns:p14="http://schemas.microsoft.com/office/powerpoint/2010/main" val="4084255233"/>
              </p:ext>
            </p:extLst>
          </p:nvPr>
        </p:nvGraphicFramePr>
        <p:xfrm>
          <a:off x="197363" y="1217677"/>
          <a:ext cx="4014496" cy="809050"/>
        </p:xfrm>
        <a:graphic>
          <a:graphicData uri="http://schemas.openxmlformats.org/drawingml/2006/table">
            <a:tbl>
              <a:tblPr firstRow="1" firstCol="1" bandRow="1">
                <a:tableStyleId>{5940675A-B579-460E-94D1-54222C63F5DA}</a:tableStyleId>
              </a:tblPr>
              <a:tblGrid>
                <a:gridCol w="4014496">
                  <a:extLst>
                    <a:ext uri="{9D8B030D-6E8A-4147-A177-3AD203B41FA5}">
                      <a16:colId xmlns:a16="http://schemas.microsoft.com/office/drawing/2014/main" val="4256599877"/>
                    </a:ext>
                  </a:extLst>
                </a:gridCol>
              </a:tblGrid>
              <a:tr h="404525">
                <a:tc>
                  <a:txBody>
                    <a:bodyPr/>
                    <a:lstStyle/>
                    <a:p>
                      <a:pPr algn="ct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FOOTBALL CORE SKILLS</a:t>
                      </a:r>
                    </a:p>
                  </a:txBody>
                  <a:tcPr marL="29709" marR="29709" marT="0" marB="0"/>
                </a:tc>
                <a:extLst>
                  <a:ext uri="{0D108BD9-81ED-4DB2-BD59-A6C34878D82A}">
                    <a16:rowId xmlns:a16="http://schemas.microsoft.com/office/drawing/2014/main" val="3552852991"/>
                  </a:ext>
                </a:extLst>
              </a:tr>
              <a:tr h="404525">
                <a:tc>
                  <a:txBody>
                    <a:bodyPr/>
                    <a:lstStyle/>
                    <a:p>
                      <a:pPr>
                        <a:lnSpc>
                          <a:spcPct val="107000"/>
                        </a:lnSpc>
                        <a:spcAft>
                          <a:spcPts val="0"/>
                        </a:spcAft>
                      </a:pPr>
                      <a:r>
                        <a:rPr lang="en-GB" sz="2000" b="0" dirty="0">
                          <a:effectLst/>
                          <a:latin typeface="Calibri" panose="020F0502020204030204" pitchFamily="34" charset="0"/>
                          <a:ea typeface="Calibri" panose="020F0502020204030204" pitchFamily="34" charset="0"/>
                          <a:cs typeface="Times New Roman" panose="02020603050405020304" pitchFamily="18" charset="0"/>
                        </a:rPr>
                        <a:t>Tackling</a:t>
                      </a:r>
                    </a:p>
                  </a:txBody>
                  <a:tcPr marL="29709" marR="29709" marT="0" marB="0"/>
                </a:tc>
                <a:extLst>
                  <a:ext uri="{0D108BD9-81ED-4DB2-BD59-A6C34878D82A}">
                    <a16:rowId xmlns:a16="http://schemas.microsoft.com/office/drawing/2014/main" val="3759290625"/>
                  </a:ext>
                </a:extLst>
              </a:tr>
            </a:tbl>
          </a:graphicData>
        </a:graphic>
      </p:graphicFrame>
      <p:sp>
        <p:nvSpPr>
          <p:cNvPr id="8" name="TextBox 7">
            <a:extLst>
              <a:ext uri="{FF2B5EF4-FFF2-40B4-BE49-F238E27FC236}">
                <a16:creationId xmlns:a16="http://schemas.microsoft.com/office/drawing/2014/main" id="{75EA8F64-BBE9-446C-A93D-AA44BDB0921A}"/>
              </a:ext>
            </a:extLst>
          </p:cNvPr>
          <p:cNvSpPr txBox="1"/>
          <p:nvPr/>
        </p:nvSpPr>
        <p:spPr>
          <a:xfrm>
            <a:off x="2645736" y="6012435"/>
            <a:ext cx="3744416" cy="584775"/>
          </a:xfrm>
          <a:prstGeom prst="rect">
            <a:avLst/>
          </a:prstGeom>
          <a:noFill/>
        </p:spPr>
        <p:txBody>
          <a:bodyPr wrap="square" rtlCol="0">
            <a:spAutoFit/>
          </a:bodyPr>
          <a:lstStyle/>
          <a:p>
            <a:r>
              <a:rPr lang="en-GB" sz="1600" dirty="0">
                <a:hlinkClick r:id="rId9"/>
              </a:rPr>
              <a:t>https://www.youtube.com/watch?v=ETx2N4PXjoM</a:t>
            </a:r>
            <a:r>
              <a:rPr lang="en-GB" sz="1600" dirty="0"/>
              <a:t> </a:t>
            </a:r>
          </a:p>
        </p:txBody>
      </p:sp>
      <p:sp>
        <p:nvSpPr>
          <p:cNvPr id="18" name="TextBox 17">
            <a:extLst>
              <a:ext uri="{FF2B5EF4-FFF2-40B4-BE49-F238E27FC236}">
                <a16:creationId xmlns:a16="http://schemas.microsoft.com/office/drawing/2014/main" id="{8F48A627-3D6C-4B9F-A5E1-A84243AA08D3}"/>
              </a:ext>
            </a:extLst>
          </p:cNvPr>
          <p:cNvSpPr txBox="1"/>
          <p:nvPr/>
        </p:nvSpPr>
        <p:spPr>
          <a:xfrm>
            <a:off x="4362492" y="1227112"/>
            <a:ext cx="4313964" cy="369332"/>
          </a:xfrm>
          <a:prstGeom prst="rect">
            <a:avLst/>
          </a:prstGeom>
          <a:noFill/>
        </p:spPr>
        <p:txBody>
          <a:bodyPr wrap="square" rtlCol="0">
            <a:spAutoFit/>
          </a:bodyPr>
          <a:lstStyle/>
          <a:p>
            <a:r>
              <a:rPr lang="en-GB" dirty="0">
                <a:highlight>
                  <a:srgbClr val="FFFF00"/>
                </a:highlight>
              </a:rPr>
              <a:t>What makes an effective defender?</a:t>
            </a:r>
          </a:p>
        </p:txBody>
      </p:sp>
      <p:pic>
        <p:nvPicPr>
          <p:cNvPr id="2" name="Online Media 1" title="Virgil Van Dijk - When Defending Becomes an Art!">
            <a:hlinkClick r:id="" action="ppaction://media"/>
            <a:extLst>
              <a:ext uri="{FF2B5EF4-FFF2-40B4-BE49-F238E27FC236}">
                <a16:creationId xmlns:a16="http://schemas.microsoft.com/office/drawing/2014/main" id="{7A3F6F0C-AFA3-4E2D-9104-E1B61DFDD388}"/>
              </a:ext>
            </a:extLst>
          </p:cNvPr>
          <p:cNvPicPr>
            <a:picLocks noRot="1" noChangeAspect="1"/>
          </p:cNvPicPr>
          <p:nvPr>
            <a:videoFile r:link="rId1"/>
          </p:nvPr>
        </p:nvPicPr>
        <p:blipFill>
          <a:blip r:embed="rId10"/>
          <a:stretch>
            <a:fillRect/>
          </a:stretch>
        </p:blipFill>
        <p:spPr>
          <a:xfrm>
            <a:off x="1138065" y="2143125"/>
            <a:ext cx="6867870" cy="3863177"/>
          </a:xfrm>
          <a:prstGeom prst="rect">
            <a:avLst/>
          </a:prstGeom>
        </p:spPr>
      </p:pic>
    </p:spTree>
    <p:extLst>
      <p:ext uri="{BB962C8B-B14F-4D97-AF65-F5344CB8AC3E}">
        <p14:creationId xmlns:p14="http://schemas.microsoft.com/office/powerpoint/2010/main" val="480285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1" y="0"/>
            <a:ext cx="9144000" cy="1052736"/>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Content Placeholder 4"/>
          <p:cNvPicPr>
            <a:picLocks noGrp="1" noChangeAspect="1"/>
          </p:cNvPicPr>
          <p:nvPr>
            <p:ph idx="1"/>
          </p:nvPr>
        </p:nvPicPr>
        <p:blipFill rotWithShape="1">
          <a:blip r:embed="rId4" cstate="print">
            <a:extLst>
              <a:ext uri="{28A0092B-C50C-407E-A947-70E740481C1C}">
                <a14:useLocalDpi xmlns:a14="http://schemas.microsoft.com/office/drawing/2010/main"/>
              </a:ext>
            </a:extLst>
          </a:blip>
          <a:srcRect/>
          <a:stretch/>
        </p:blipFill>
        <p:spPr>
          <a:xfrm>
            <a:off x="5292080" y="6166927"/>
            <a:ext cx="3888432" cy="809050"/>
          </a:xfrm>
        </p:spPr>
      </p:pic>
      <p:sp>
        <p:nvSpPr>
          <p:cNvPr id="11" name="Rectangle 10"/>
          <p:cNvSpPr/>
          <p:nvPr/>
        </p:nvSpPr>
        <p:spPr>
          <a:xfrm>
            <a:off x="7380312" y="549841"/>
            <a:ext cx="1763688" cy="307777"/>
          </a:xfrm>
          <a:prstGeom prst="rect">
            <a:avLst/>
          </a:prstGeom>
        </p:spPr>
        <p:txBody>
          <a:bodyPr wrap="square">
            <a:spAutoFit/>
          </a:bodyPr>
          <a:lstStyle/>
          <a:p>
            <a:pPr algn="ctr"/>
            <a:r>
              <a:rPr lang="en-GB" sz="1400" dirty="0">
                <a:solidFill>
                  <a:schemeClr val="bg1"/>
                </a:solidFill>
                <a:latin typeface="Calibri" pitchFamily="34" charset="0"/>
              </a:rPr>
              <a:t>Sidmouth College</a:t>
            </a:r>
          </a:p>
        </p:txBody>
      </p:sp>
      <p:pic>
        <p:nvPicPr>
          <p:cNvPr id="6" name="Picture 5"/>
          <p:cNvPicPr>
            <a:picLocks noChangeAspect="1"/>
          </p:cNvPicPr>
          <p:nvPr/>
        </p:nvPicPr>
        <p:blipFill rotWithShape="1">
          <a:blip r:embed="rId5" cstate="print">
            <a:clrChange>
              <a:clrFrom>
                <a:srgbClr val="04294B"/>
              </a:clrFrom>
              <a:clrTo>
                <a:srgbClr val="04294B">
                  <a:alpha val="0"/>
                </a:srgbClr>
              </a:clrTo>
            </a:clrChange>
            <a:extLst>
              <a:ext uri="{28A0092B-C50C-407E-A947-70E740481C1C}">
                <a14:useLocalDpi xmlns:a14="http://schemas.microsoft.com/office/drawing/2010/main"/>
              </a:ext>
            </a:extLst>
          </a:blip>
          <a:srcRect r="-7"/>
          <a:stretch/>
        </p:blipFill>
        <p:spPr>
          <a:xfrm>
            <a:off x="7524328" y="37175"/>
            <a:ext cx="1440160" cy="612846"/>
          </a:xfrm>
          <a:prstGeom prst="rect">
            <a:avLst/>
          </a:prstGeom>
        </p:spPr>
      </p:pic>
      <p:pic>
        <p:nvPicPr>
          <p:cNvPr id="9" name="Content Placeholder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09" y="6166927"/>
            <a:ext cx="3744416" cy="809050"/>
          </a:xfrm>
          <a:prstGeom prst="rect">
            <a:avLst/>
          </a:prstGeom>
        </p:spPr>
      </p:pic>
      <p:pic>
        <p:nvPicPr>
          <p:cNvPr id="10" name="Content Placeholder 4"/>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743807" y="6166927"/>
            <a:ext cx="936104" cy="809050"/>
          </a:xfrm>
          <a:prstGeom prst="rect">
            <a:avLst/>
          </a:prstGeom>
        </p:spPr>
      </p:pic>
      <p:pic>
        <p:nvPicPr>
          <p:cNvPr id="13" name="Content Placeholder 4"/>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517944" y="6166927"/>
            <a:ext cx="936104" cy="809050"/>
          </a:xfrm>
          <a:prstGeom prst="rect">
            <a:avLst/>
          </a:prstGeom>
        </p:spPr>
      </p:pic>
      <p:sp>
        <p:nvSpPr>
          <p:cNvPr id="15" name="Title 1"/>
          <p:cNvSpPr>
            <a:spLocks noGrp="1"/>
          </p:cNvSpPr>
          <p:nvPr>
            <p:ph type="title"/>
          </p:nvPr>
        </p:nvSpPr>
        <p:spPr>
          <a:xfrm>
            <a:off x="223817" y="6343"/>
            <a:ext cx="6969959" cy="1040260"/>
          </a:xfrm>
        </p:spPr>
        <p:txBody>
          <a:bodyPr>
            <a:noAutofit/>
          </a:bodyPr>
          <a:lstStyle/>
          <a:p>
            <a:pPr algn="l"/>
            <a:r>
              <a:rPr lang="en-GB" sz="3200" b="1" dirty="0">
                <a:solidFill>
                  <a:schemeClr val="accent1">
                    <a:lumMod val="20000"/>
                    <a:lumOff val="80000"/>
                  </a:schemeClr>
                </a:solidFill>
              </a:rPr>
              <a:t>Tackling</a:t>
            </a: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80312" y="641575"/>
            <a:ext cx="1676430" cy="576102"/>
          </a:xfrm>
          <a:prstGeom prst="rect">
            <a:avLst/>
          </a:prstGeom>
        </p:spPr>
      </p:pic>
      <p:sp>
        <p:nvSpPr>
          <p:cNvPr id="8" name="TextBox 7">
            <a:extLst>
              <a:ext uri="{FF2B5EF4-FFF2-40B4-BE49-F238E27FC236}">
                <a16:creationId xmlns:a16="http://schemas.microsoft.com/office/drawing/2014/main" id="{75EA8F64-BBE9-446C-A93D-AA44BDB0921A}"/>
              </a:ext>
            </a:extLst>
          </p:cNvPr>
          <p:cNvSpPr txBox="1"/>
          <p:nvPr/>
        </p:nvSpPr>
        <p:spPr>
          <a:xfrm>
            <a:off x="2645736" y="6012435"/>
            <a:ext cx="3744416" cy="584775"/>
          </a:xfrm>
          <a:prstGeom prst="rect">
            <a:avLst/>
          </a:prstGeom>
          <a:noFill/>
        </p:spPr>
        <p:txBody>
          <a:bodyPr wrap="square" rtlCol="0">
            <a:spAutoFit/>
          </a:bodyPr>
          <a:lstStyle/>
          <a:p>
            <a:r>
              <a:rPr lang="en-GB" sz="1600" dirty="0">
                <a:hlinkClick r:id="rId9"/>
              </a:rPr>
              <a:t>https://www.youtube.com/watch?v=6hANxNGEtkg</a:t>
            </a:r>
            <a:r>
              <a:rPr lang="en-GB" sz="1600" dirty="0"/>
              <a:t> </a:t>
            </a:r>
          </a:p>
        </p:txBody>
      </p:sp>
      <p:sp>
        <p:nvSpPr>
          <p:cNvPr id="19" name="TextBox 18">
            <a:extLst>
              <a:ext uri="{FF2B5EF4-FFF2-40B4-BE49-F238E27FC236}">
                <a16:creationId xmlns:a16="http://schemas.microsoft.com/office/drawing/2014/main" id="{015A8C0C-1C36-4679-88C5-3C1D42845AE6}"/>
              </a:ext>
            </a:extLst>
          </p:cNvPr>
          <p:cNvSpPr txBox="1"/>
          <p:nvPr/>
        </p:nvSpPr>
        <p:spPr>
          <a:xfrm>
            <a:off x="251520" y="1232932"/>
            <a:ext cx="8640960" cy="646331"/>
          </a:xfrm>
          <a:prstGeom prst="rect">
            <a:avLst/>
          </a:prstGeom>
          <a:noFill/>
        </p:spPr>
        <p:txBody>
          <a:bodyPr wrap="square" rtlCol="0">
            <a:spAutoFit/>
          </a:bodyPr>
          <a:lstStyle/>
          <a:p>
            <a:r>
              <a:rPr lang="en-GB" dirty="0"/>
              <a:t>At year 8, we would expect you to be able to defend in 1v1 situations using the correct technique. Watch the video below and answer the questions on the next slide. </a:t>
            </a:r>
          </a:p>
        </p:txBody>
      </p:sp>
      <p:pic>
        <p:nvPicPr>
          <p:cNvPr id="4" name="Online Media 3" title="1v1 Defending Techniques">
            <a:hlinkClick r:id="" action="ppaction://media"/>
            <a:extLst>
              <a:ext uri="{FF2B5EF4-FFF2-40B4-BE49-F238E27FC236}">
                <a16:creationId xmlns:a16="http://schemas.microsoft.com/office/drawing/2014/main" id="{140D841B-5F90-426C-93AF-CDB250DF93E7}"/>
              </a:ext>
            </a:extLst>
          </p:cNvPr>
          <p:cNvPicPr>
            <a:picLocks noRot="1" noChangeAspect="1"/>
          </p:cNvPicPr>
          <p:nvPr>
            <a:videoFile r:link="rId1"/>
          </p:nvPr>
        </p:nvPicPr>
        <p:blipFill>
          <a:blip r:embed="rId10"/>
          <a:stretch>
            <a:fillRect/>
          </a:stretch>
        </p:blipFill>
        <p:spPr>
          <a:xfrm>
            <a:off x="1105448" y="2059459"/>
            <a:ext cx="6933104" cy="3899871"/>
          </a:xfrm>
          <a:prstGeom prst="rect">
            <a:avLst/>
          </a:prstGeom>
        </p:spPr>
      </p:pic>
    </p:spTree>
    <p:extLst>
      <p:ext uri="{BB962C8B-B14F-4D97-AF65-F5344CB8AC3E}">
        <p14:creationId xmlns:p14="http://schemas.microsoft.com/office/powerpoint/2010/main" val="796359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1" y="0"/>
            <a:ext cx="9144000" cy="1052736"/>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5292080" y="6166927"/>
            <a:ext cx="3888432" cy="809050"/>
          </a:xfrm>
        </p:spPr>
      </p:pic>
      <p:sp>
        <p:nvSpPr>
          <p:cNvPr id="11" name="Rectangle 10"/>
          <p:cNvSpPr/>
          <p:nvPr/>
        </p:nvSpPr>
        <p:spPr>
          <a:xfrm>
            <a:off x="7380312" y="549841"/>
            <a:ext cx="1763688" cy="307777"/>
          </a:xfrm>
          <a:prstGeom prst="rect">
            <a:avLst/>
          </a:prstGeom>
        </p:spPr>
        <p:txBody>
          <a:bodyPr wrap="square">
            <a:spAutoFit/>
          </a:bodyPr>
          <a:lstStyle/>
          <a:p>
            <a:pPr algn="ctr"/>
            <a:r>
              <a:rPr lang="en-GB" sz="1400" dirty="0">
                <a:solidFill>
                  <a:schemeClr val="bg1"/>
                </a:solidFill>
                <a:latin typeface="Calibri" pitchFamily="34" charset="0"/>
              </a:rPr>
              <a:t>Sidmouth College</a:t>
            </a:r>
          </a:p>
        </p:txBody>
      </p:sp>
      <p:pic>
        <p:nvPicPr>
          <p:cNvPr id="6" name="Picture 5"/>
          <p:cNvPicPr>
            <a:picLocks noChangeAspect="1"/>
          </p:cNvPicPr>
          <p:nvPr/>
        </p:nvPicPr>
        <p:blipFill rotWithShape="1">
          <a:blip r:embed="rId4" cstate="print">
            <a:clrChange>
              <a:clrFrom>
                <a:srgbClr val="04294B"/>
              </a:clrFrom>
              <a:clrTo>
                <a:srgbClr val="04294B">
                  <a:alpha val="0"/>
                </a:srgbClr>
              </a:clrTo>
            </a:clrChange>
            <a:extLst>
              <a:ext uri="{28A0092B-C50C-407E-A947-70E740481C1C}">
                <a14:useLocalDpi xmlns:a14="http://schemas.microsoft.com/office/drawing/2010/main"/>
              </a:ext>
            </a:extLst>
          </a:blip>
          <a:srcRect r="-7"/>
          <a:stretch/>
        </p:blipFill>
        <p:spPr>
          <a:xfrm>
            <a:off x="7524328" y="37175"/>
            <a:ext cx="1440160" cy="612846"/>
          </a:xfrm>
          <a:prstGeom prst="rect">
            <a:avLst/>
          </a:prstGeom>
        </p:spPr>
      </p:pic>
      <p:pic>
        <p:nvPicPr>
          <p:cNvPr id="9" name="Content Placeholder 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09" y="6166927"/>
            <a:ext cx="3744416" cy="809050"/>
          </a:xfrm>
          <a:prstGeom prst="rect">
            <a:avLst/>
          </a:prstGeom>
        </p:spPr>
      </p:pic>
      <p:pic>
        <p:nvPicPr>
          <p:cNvPr id="10" name="Content Placeholder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743807" y="6166927"/>
            <a:ext cx="936104" cy="809050"/>
          </a:xfrm>
          <a:prstGeom prst="rect">
            <a:avLst/>
          </a:prstGeom>
        </p:spPr>
      </p:pic>
      <p:pic>
        <p:nvPicPr>
          <p:cNvPr id="13" name="Content Placeholder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17944" y="6166927"/>
            <a:ext cx="936104" cy="809050"/>
          </a:xfrm>
          <a:prstGeom prst="rect">
            <a:avLst/>
          </a:prstGeom>
        </p:spPr>
      </p:pic>
      <p:sp>
        <p:nvSpPr>
          <p:cNvPr id="15" name="Title 1"/>
          <p:cNvSpPr>
            <a:spLocks noGrp="1"/>
          </p:cNvSpPr>
          <p:nvPr>
            <p:ph type="title"/>
          </p:nvPr>
        </p:nvSpPr>
        <p:spPr>
          <a:xfrm>
            <a:off x="223817" y="6343"/>
            <a:ext cx="6969959" cy="1040260"/>
          </a:xfrm>
        </p:spPr>
        <p:txBody>
          <a:bodyPr>
            <a:noAutofit/>
          </a:bodyPr>
          <a:lstStyle/>
          <a:p>
            <a:pPr algn="l"/>
            <a:r>
              <a:rPr lang="en-GB" sz="3200" b="1" dirty="0">
                <a:solidFill>
                  <a:schemeClr val="accent1">
                    <a:lumMod val="20000"/>
                    <a:lumOff val="80000"/>
                  </a:schemeClr>
                </a:solidFill>
              </a:rPr>
              <a:t>Tackling</a:t>
            </a: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0312" y="641575"/>
            <a:ext cx="1676430" cy="576102"/>
          </a:xfrm>
          <a:prstGeom prst="rect">
            <a:avLst/>
          </a:prstGeom>
        </p:spPr>
      </p:pic>
      <p:sp>
        <p:nvSpPr>
          <p:cNvPr id="4" name="TextBox 3">
            <a:extLst>
              <a:ext uri="{FF2B5EF4-FFF2-40B4-BE49-F238E27FC236}">
                <a16:creationId xmlns:a16="http://schemas.microsoft.com/office/drawing/2014/main" id="{0404D1D0-0ADF-426C-9792-4055C1AF5DC0}"/>
              </a:ext>
            </a:extLst>
          </p:cNvPr>
          <p:cNvSpPr txBox="1"/>
          <p:nvPr/>
        </p:nvSpPr>
        <p:spPr>
          <a:xfrm>
            <a:off x="539552" y="1232932"/>
            <a:ext cx="8136904" cy="1477328"/>
          </a:xfrm>
          <a:prstGeom prst="rect">
            <a:avLst/>
          </a:prstGeom>
          <a:noFill/>
        </p:spPr>
        <p:txBody>
          <a:bodyPr wrap="square" rtlCol="0">
            <a:spAutoFit/>
          </a:bodyPr>
          <a:lstStyle/>
          <a:p>
            <a:pPr marL="342900" indent="-342900">
              <a:buAutoNum type="arabicPeriod"/>
            </a:pPr>
            <a:r>
              <a:rPr lang="en-GB" dirty="0"/>
              <a:t>Should you be front on or side on when defending 1v1? (Justify why)</a:t>
            </a:r>
          </a:p>
          <a:p>
            <a:pPr marL="342900" indent="-342900">
              <a:buAutoNum type="arabicPeriod"/>
            </a:pPr>
            <a:r>
              <a:rPr lang="en-GB" dirty="0"/>
              <a:t>Why is it a good strategy to force an attacker onto their weaker foot?</a:t>
            </a:r>
          </a:p>
          <a:p>
            <a:pPr marL="342900" indent="-342900">
              <a:buAutoNum type="arabicPeriod"/>
            </a:pPr>
            <a:r>
              <a:rPr lang="en-GB" dirty="0"/>
              <a:t>State two rules of tackling. </a:t>
            </a:r>
          </a:p>
          <a:p>
            <a:pPr marL="342900" indent="-342900">
              <a:buAutoNum type="arabicPeriod"/>
            </a:pPr>
            <a:r>
              <a:rPr lang="en-GB" dirty="0"/>
              <a:t>Why should defenders stay low whilst defending 1v1? </a:t>
            </a:r>
          </a:p>
          <a:p>
            <a:pPr marL="342900" indent="-342900">
              <a:buAutoNum type="arabicPeriod"/>
            </a:pPr>
            <a:r>
              <a:rPr lang="en-GB" dirty="0"/>
              <a:t>How does using your upper body help you make a tackle?</a:t>
            </a:r>
          </a:p>
        </p:txBody>
      </p:sp>
      <p:pic>
        <p:nvPicPr>
          <p:cNvPr id="2" name="Picture 2" descr="Spain vs England: A tribute to Eric Dier's tackle on Sergio Ramos, a new  entry in the reducer pantheon | The Independent | The Independent">
            <a:extLst>
              <a:ext uri="{FF2B5EF4-FFF2-40B4-BE49-F238E27FC236}">
                <a16:creationId xmlns:a16="http://schemas.microsoft.com/office/drawing/2014/main" id="{D58AE276-CC30-49AB-97F9-0F0D908777E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53000" y="3140968"/>
            <a:ext cx="4438001" cy="3330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086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1" y="0"/>
            <a:ext cx="9144000" cy="1052736"/>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5292080" y="6166927"/>
            <a:ext cx="3888432" cy="809050"/>
          </a:xfrm>
        </p:spPr>
      </p:pic>
      <p:sp>
        <p:nvSpPr>
          <p:cNvPr id="11" name="Rectangle 10"/>
          <p:cNvSpPr/>
          <p:nvPr/>
        </p:nvSpPr>
        <p:spPr>
          <a:xfrm>
            <a:off x="7380312" y="549841"/>
            <a:ext cx="1763688" cy="307777"/>
          </a:xfrm>
          <a:prstGeom prst="rect">
            <a:avLst/>
          </a:prstGeom>
        </p:spPr>
        <p:txBody>
          <a:bodyPr wrap="square">
            <a:spAutoFit/>
          </a:bodyPr>
          <a:lstStyle/>
          <a:p>
            <a:pPr algn="ctr"/>
            <a:r>
              <a:rPr lang="en-GB" sz="1400" dirty="0">
                <a:solidFill>
                  <a:schemeClr val="bg1"/>
                </a:solidFill>
                <a:latin typeface="Calibri" pitchFamily="34" charset="0"/>
              </a:rPr>
              <a:t>Sidmouth College</a:t>
            </a:r>
          </a:p>
        </p:txBody>
      </p:sp>
      <p:pic>
        <p:nvPicPr>
          <p:cNvPr id="6" name="Picture 5"/>
          <p:cNvPicPr>
            <a:picLocks noChangeAspect="1"/>
          </p:cNvPicPr>
          <p:nvPr/>
        </p:nvPicPr>
        <p:blipFill rotWithShape="1">
          <a:blip r:embed="rId4" cstate="print">
            <a:clrChange>
              <a:clrFrom>
                <a:srgbClr val="04294B"/>
              </a:clrFrom>
              <a:clrTo>
                <a:srgbClr val="04294B">
                  <a:alpha val="0"/>
                </a:srgbClr>
              </a:clrTo>
            </a:clrChange>
            <a:extLst>
              <a:ext uri="{28A0092B-C50C-407E-A947-70E740481C1C}">
                <a14:useLocalDpi xmlns:a14="http://schemas.microsoft.com/office/drawing/2010/main"/>
              </a:ext>
            </a:extLst>
          </a:blip>
          <a:srcRect r="-7"/>
          <a:stretch/>
        </p:blipFill>
        <p:spPr>
          <a:xfrm>
            <a:off x="7524328" y="37175"/>
            <a:ext cx="1440160" cy="612846"/>
          </a:xfrm>
          <a:prstGeom prst="rect">
            <a:avLst/>
          </a:prstGeom>
        </p:spPr>
      </p:pic>
      <p:pic>
        <p:nvPicPr>
          <p:cNvPr id="9" name="Content Placeholder 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09" y="6166927"/>
            <a:ext cx="3744416" cy="809050"/>
          </a:xfrm>
          <a:prstGeom prst="rect">
            <a:avLst/>
          </a:prstGeom>
        </p:spPr>
      </p:pic>
      <p:pic>
        <p:nvPicPr>
          <p:cNvPr id="10" name="Content Placeholder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743807" y="6166927"/>
            <a:ext cx="936104" cy="809050"/>
          </a:xfrm>
          <a:prstGeom prst="rect">
            <a:avLst/>
          </a:prstGeom>
        </p:spPr>
      </p:pic>
      <p:pic>
        <p:nvPicPr>
          <p:cNvPr id="13" name="Content Placeholder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17944" y="6166927"/>
            <a:ext cx="936104" cy="809050"/>
          </a:xfrm>
          <a:prstGeom prst="rect">
            <a:avLst/>
          </a:prstGeom>
        </p:spPr>
      </p:pic>
      <p:sp>
        <p:nvSpPr>
          <p:cNvPr id="15" name="Title 1"/>
          <p:cNvSpPr>
            <a:spLocks noGrp="1"/>
          </p:cNvSpPr>
          <p:nvPr>
            <p:ph type="title"/>
          </p:nvPr>
        </p:nvSpPr>
        <p:spPr>
          <a:xfrm>
            <a:off x="223817" y="6343"/>
            <a:ext cx="6969959" cy="1040260"/>
          </a:xfrm>
        </p:spPr>
        <p:txBody>
          <a:bodyPr>
            <a:normAutofit/>
          </a:bodyPr>
          <a:lstStyle/>
          <a:p>
            <a:pPr algn="l"/>
            <a:r>
              <a:rPr lang="en-GB" sz="4000" b="1" dirty="0">
                <a:solidFill>
                  <a:schemeClr val="accent1">
                    <a:lumMod val="20000"/>
                    <a:lumOff val="80000"/>
                  </a:schemeClr>
                </a:solidFill>
              </a:rPr>
              <a:t>What am I learning today?</a:t>
            </a: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0312" y="641575"/>
            <a:ext cx="1676430" cy="576102"/>
          </a:xfrm>
          <a:prstGeom prst="rect">
            <a:avLst/>
          </a:prstGeom>
        </p:spPr>
      </p:pic>
      <p:sp>
        <p:nvSpPr>
          <p:cNvPr id="8" name="TextBox 7"/>
          <p:cNvSpPr txBox="1"/>
          <p:nvPr/>
        </p:nvSpPr>
        <p:spPr>
          <a:xfrm>
            <a:off x="235908" y="1162687"/>
            <a:ext cx="8668662" cy="3539430"/>
          </a:xfrm>
          <a:prstGeom prst="rect">
            <a:avLst/>
          </a:prstGeom>
          <a:noFill/>
        </p:spPr>
        <p:txBody>
          <a:bodyPr wrap="square" rtlCol="0">
            <a:spAutoFit/>
          </a:bodyPr>
          <a:lstStyle/>
          <a:p>
            <a:r>
              <a:rPr lang="en-GB" sz="2800" b="1" dirty="0">
                <a:solidFill>
                  <a:schemeClr val="tx2"/>
                </a:solidFill>
              </a:rPr>
              <a:t>LO: </a:t>
            </a:r>
          </a:p>
          <a:p>
            <a:r>
              <a:rPr lang="en-GB" sz="2800" dirty="0">
                <a:solidFill>
                  <a:schemeClr val="tx2"/>
                </a:solidFill>
              </a:rPr>
              <a:t>To notice detail on technique for skills in football.</a:t>
            </a:r>
          </a:p>
          <a:p>
            <a:r>
              <a:rPr lang="en-GB" sz="2800" b="1" dirty="0">
                <a:solidFill>
                  <a:schemeClr val="tx2"/>
                </a:solidFill>
              </a:rPr>
              <a:t>Success criteria:</a:t>
            </a:r>
          </a:p>
          <a:p>
            <a:pPr marL="457200" indent="-457200">
              <a:buFont typeface="Wingdings" panose="05000000000000000000" pitchFamily="2" charset="2"/>
              <a:buChar char="ü"/>
            </a:pPr>
            <a:r>
              <a:rPr lang="en-GB" sz="2800" dirty="0">
                <a:solidFill>
                  <a:schemeClr val="tx2"/>
                </a:solidFill>
              </a:rPr>
              <a:t>Identify the technical points for a skill</a:t>
            </a:r>
          </a:p>
          <a:p>
            <a:pPr marL="457200" indent="-457200">
              <a:buFont typeface="Wingdings" panose="05000000000000000000" pitchFamily="2" charset="2"/>
              <a:buChar char="ü"/>
            </a:pPr>
            <a:r>
              <a:rPr lang="en-GB" sz="2800" dirty="0">
                <a:solidFill>
                  <a:schemeClr val="tx2"/>
                </a:solidFill>
              </a:rPr>
              <a:t>Explain how it helps perform that skill</a:t>
            </a:r>
          </a:p>
          <a:p>
            <a:pPr marL="457200" indent="-457200">
              <a:buFont typeface="Wingdings" panose="05000000000000000000" pitchFamily="2" charset="2"/>
              <a:buChar char="ü"/>
            </a:pPr>
            <a:r>
              <a:rPr lang="en-GB" sz="2800" dirty="0">
                <a:solidFill>
                  <a:schemeClr val="tx2"/>
                </a:solidFill>
              </a:rPr>
              <a:t>Analyse the technique of a performer for a skill</a:t>
            </a:r>
          </a:p>
          <a:p>
            <a:pPr marL="457200" indent="-457200">
              <a:buFont typeface="Wingdings" panose="05000000000000000000" pitchFamily="2" charset="2"/>
              <a:buChar char="ü"/>
            </a:pPr>
            <a:endParaRPr lang="en-GB" sz="2800" dirty="0">
              <a:solidFill>
                <a:schemeClr val="tx2"/>
              </a:solidFill>
            </a:endParaRPr>
          </a:p>
          <a:p>
            <a:pPr marL="457200" indent="-457200">
              <a:buFont typeface="Wingdings" panose="05000000000000000000" pitchFamily="2" charset="2"/>
              <a:buChar char="ü"/>
            </a:pPr>
            <a:endParaRPr lang="en-GB" sz="2800" dirty="0">
              <a:solidFill>
                <a:schemeClr val="tx2"/>
              </a:solidFill>
            </a:endParaRPr>
          </a:p>
        </p:txBody>
      </p:sp>
      <p:pic>
        <p:nvPicPr>
          <p:cNvPr id="4098" name="Picture 2" descr="Southgate praises England players after a 'special night' - EgyptToday">
            <a:extLst>
              <a:ext uri="{FF2B5EF4-FFF2-40B4-BE49-F238E27FC236}">
                <a16:creationId xmlns:a16="http://schemas.microsoft.com/office/drawing/2014/main" id="{F81D2AC5-25D4-4BCF-9099-42FBA0A9F3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8503" y="4382317"/>
            <a:ext cx="3278882" cy="19735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A17DF2-201F-4372-ACCA-BB15A399D747}"/>
              </a:ext>
            </a:extLst>
          </p:cNvPr>
          <p:cNvSpPr txBox="1"/>
          <p:nvPr/>
        </p:nvSpPr>
        <p:spPr>
          <a:xfrm>
            <a:off x="223817" y="4509120"/>
            <a:ext cx="2187943" cy="646331"/>
          </a:xfrm>
          <a:prstGeom prst="rect">
            <a:avLst/>
          </a:prstGeom>
          <a:noFill/>
        </p:spPr>
        <p:txBody>
          <a:bodyPr wrap="square" rtlCol="0">
            <a:spAutoFit/>
          </a:bodyPr>
          <a:lstStyle/>
          <a:p>
            <a:r>
              <a:rPr lang="en-GB" dirty="0">
                <a:highlight>
                  <a:srgbClr val="FFFF00"/>
                </a:highlight>
              </a:rPr>
              <a:t>Submit your answers to your teacher!</a:t>
            </a:r>
          </a:p>
        </p:txBody>
      </p:sp>
    </p:spTree>
    <p:extLst>
      <p:ext uri="{BB962C8B-B14F-4D97-AF65-F5344CB8AC3E}">
        <p14:creationId xmlns:p14="http://schemas.microsoft.com/office/powerpoint/2010/main" val="932177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1" y="0"/>
            <a:ext cx="9144000" cy="1052736"/>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5292080" y="6166927"/>
            <a:ext cx="3888432" cy="809050"/>
          </a:xfrm>
        </p:spPr>
      </p:pic>
      <p:sp>
        <p:nvSpPr>
          <p:cNvPr id="11" name="Rectangle 10"/>
          <p:cNvSpPr/>
          <p:nvPr/>
        </p:nvSpPr>
        <p:spPr>
          <a:xfrm>
            <a:off x="7380312" y="549841"/>
            <a:ext cx="1763688" cy="307777"/>
          </a:xfrm>
          <a:prstGeom prst="rect">
            <a:avLst/>
          </a:prstGeom>
        </p:spPr>
        <p:txBody>
          <a:bodyPr wrap="square">
            <a:spAutoFit/>
          </a:bodyPr>
          <a:lstStyle/>
          <a:p>
            <a:pPr algn="ctr"/>
            <a:r>
              <a:rPr lang="en-GB" sz="1400" dirty="0">
                <a:solidFill>
                  <a:schemeClr val="bg1"/>
                </a:solidFill>
                <a:latin typeface="Calibri" pitchFamily="34" charset="0"/>
              </a:rPr>
              <a:t>Sidmouth College</a:t>
            </a:r>
          </a:p>
        </p:txBody>
      </p:sp>
      <p:pic>
        <p:nvPicPr>
          <p:cNvPr id="6" name="Picture 5"/>
          <p:cNvPicPr>
            <a:picLocks noChangeAspect="1"/>
          </p:cNvPicPr>
          <p:nvPr/>
        </p:nvPicPr>
        <p:blipFill rotWithShape="1">
          <a:blip r:embed="rId4" cstate="print">
            <a:clrChange>
              <a:clrFrom>
                <a:srgbClr val="04294B"/>
              </a:clrFrom>
              <a:clrTo>
                <a:srgbClr val="04294B">
                  <a:alpha val="0"/>
                </a:srgbClr>
              </a:clrTo>
            </a:clrChange>
            <a:extLst>
              <a:ext uri="{28A0092B-C50C-407E-A947-70E740481C1C}">
                <a14:useLocalDpi xmlns:a14="http://schemas.microsoft.com/office/drawing/2010/main"/>
              </a:ext>
            </a:extLst>
          </a:blip>
          <a:srcRect r="-7"/>
          <a:stretch/>
        </p:blipFill>
        <p:spPr>
          <a:xfrm>
            <a:off x="7524328" y="37175"/>
            <a:ext cx="1440160" cy="612846"/>
          </a:xfrm>
          <a:prstGeom prst="rect">
            <a:avLst/>
          </a:prstGeom>
        </p:spPr>
      </p:pic>
      <p:pic>
        <p:nvPicPr>
          <p:cNvPr id="9" name="Content Placeholder 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09" y="6166927"/>
            <a:ext cx="3744416" cy="809050"/>
          </a:xfrm>
          <a:prstGeom prst="rect">
            <a:avLst/>
          </a:prstGeom>
        </p:spPr>
      </p:pic>
      <p:pic>
        <p:nvPicPr>
          <p:cNvPr id="10" name="Content Placeholder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743807" y="6166927"/>
            <a:ext cx="936104" cy="809050"/>
          </a:xfrm>
          <a:prstGeom prst="rect">
            <a:avLst/>
          </a:prstGeom>
        </p:spPr>
      </p:pic>
      <p:pic>
        <p:nvPicPr>
          <p:cNvPr id="13" name="Content Placeholder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17944" y="6166927"/>
            <a:ext cx="936104" cy="809050"/>
          </a:xfrm>
          <a:prstGeom prst="rect">
            <a:avLst/>
          </a:prstGeom>
        </p:spPr>
      </p:pic>
      <p:sp>
        <p:nvSpPr>
          <p:cNvPr id="15" name="Title 1"/>
          <p:cNvSpPr>
            <a:spLocks noGrp="1"/>
          </p:cNvSpPr>
          <p:nvPr>
            <p:ph type="title"/>
          </p:nvPr>
        </p:nvSpPr>
        <p:spPr>
          <a:xfrm>
            <a:off x="223817" y="6343"/>
            <a:ext cx="6969959" cy="1040260"/>
          </a:xfrm>
        </p:spPr>
        <p:txBody>
          <a:bodyPr>
            <a:noAutofit/>
          </a:bodyPr>
          <a:lstStyle/>
          <a:p>
            <a:pPr algn="l"/>
            <a:r>
              <a:rPr lang="en-GB" sz="3200" b="1" dirty="0">
                <a:solidFill>
                  <a:schemeClr val="accent1">
                    <a:lumMod val="20000"/>
                    <a:lumOff val="80000"/>
                  </a:schemeClr>
                </a:solidFill>
              </a:rPr>
              <a:t>STARTER – What can you recall from week 1?</a:t>
            </a: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0312" y="641575"/>
            <a:ext cx="1676430" cy="576102"/>
          </a:xfrm>
          <a:prstGeom prst="rect">
            <a:avLst/>
          </a:prstGeom>
        </p:spPr>
      </p:pic>
      <p:graphicFrame>
        <p:nvGraphicFramePr>
          <p:cNvPr id="18" name="Table 17">
            <a:extLst>
              <a:ext uri="{FF2B5EF4-FFF2-40B4-BE49-F238E27FC236}">
                <a16:creationId xmlns:a16="http://schemas.microsoft.com/office/drawing/2014/main" id="{45271977-6988-4C29-AD58-0C4C527F63C8}"/>
              </a:ext>
            </a:extLst>
          </p:cNvPr>
          <p:cNvGraphicFramePr>
            <a:graphicFrameLocks noGrp="1"/>
          </p:cNvGraphicFramePr>
          <p:nvPr>
            <p:extLst>
              <p:ext uri="{D42A27DB-BD31-4B8C-83A1-F6EECF244321}">
                <p14:modId xmlns:p14="http://schemas.microsoft.com/office/powerpoint/2010/main" val="2789425273"/>
              </p:ext>
            </p:extLst>
          </p:nvPr>
        </p:nvGraphicFramePr>
        <p:xfrm>
          <a:off x="3646380" y="1698695"/>
          <a:ext cx="1851241" cy="4527743"/>
        </p:xfrm>
        <a:graphic>
          <a:graphicData uri="http://schemas.openxmlformats.org/drawingml/2006/table">
            <a:tbl>
              <a:tblPr firstRow="1" firstCol="1" bandRow="1">
                <a:tableStyleId>{5940675A-B579-460E-94D1-54222C63F5DA}</a:tableStyleId>
              </a:tblPr>
              <a:tblGrid>
                <a:gridCol w="1851241">
                  <a:extLst>
                    <a:ext uri="{9D8B030D-6E8A-4147-A177-3AD203B41FA5}">
                      <a16:colId xmlns:a16="http://schemas.microsoft.com/office/drawing/2014/main" val="4256599877"/>
                    </a:ext>
                  </a:extLst>
                </a:gridCol>
              </a:tblGrid>
              <a:tr h="341055">
                <a:tc>
                  <a:txBody>
                    <a:bodyPr/>
                    <a:lstStyle/>
                    <a:p>
                      <a:pPr>
                        <a:lnSpc>
                          <a:spcPct val="107000"/>
                        </a:lnSpc>
                        <a:spcAft>
                          <a:spcPts val="0"/>
                        </a:spcAft>
                      </a:pPr>
                      <a:r>
                        <a:rPr lang="en-GB" sz="1200" b="1" dirty="0">
                          <a:effectLst/>
                        </a:rPr>
                        <a:t>Flexibility</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3834323789"/>
                  </a:ext>
                </a:extLst>
              </a:tr>
              <a:tr h="380608">
                <a:tc>
                  <a:txBody>
                    <a:bodyPr/>
                    <a:lstStyle/>
                    <a:p>
                      <a:pPr>
                        <a:lnSpc>
                          <a:spcPct val="107000"/>
                        </a:lnSpc>
                        <a:spcAft>
                          <a:spcPts val="0"/>
                        </a:spcAft>
                      </a:pPr>
                      <a:r>
                        <a:rPr lang="en-GB" sz="1200" b="1" dirty="0">
                          <a:effectLst/>
                        </a:rPr>
                        <a:t>Strength</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3977801516"/>
                  </a:ext>
                </a:extLst>
              </a:tr>
              <a:tr h="380608">
                <a:tc>
                  <a:txBody>
                    <a:bodyPr/>
                    <a:lstStyle/>
                    <a:p>
                      <a:pPr>
                        <a:lnSpc>
                          <a:spcPct val="107000"/>
                        </a:lnSpc>
                        <a:spcAft>
                          <a:spcPts val="0"/>
                        </a:spcAft>
                      </a:pPr>
                      <a:r>
                        <a:rPr lang="en-GB" sz="1200" b="1" dirty="0">
                          <a:effectLst/>
                        </a:rPr>
                        <a:t>Cardiovascular endurance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13219598"/>
                  </a:ext>
                </a:extLst>
              </a:tr>
              <a:tr h="380608">
                <a:tc>
                  <a:txBody>
                    <a:bodyPr/>
                    <a:lstStyle/>
                    <a:p>
                      <a:pPr>
                        <a:lnSpc>
                          <a:spcPct val="107000"/>
                        </a:lnSpc>
                        <a:spcAft>
                          <a:spcPts val="0"/>
                        </a:spcAft>
                      </a:pPr>
                      <a:r>
                        <a:rPr lang="en-GB" sz="1200" b="1" dirty="0">
                          <a:effectLst/>
                        </a:rPr>
                        <a:t>Muscular endurance</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3759290625"/>
                  </a:ext>
                </a:extLst>
              </a:tr>
              <a:tr h="380608">
                <a:tc>
                  <a:txBody>
                    <a:bodyPr/>
                    <a:lstStyle/>
                    <a:p>
                      <a:pPr>
                        <a:lnSpc>
                          <a:spcPct val="107000"/>
                        </a:lnSpc>
                        <a:spcAft>
                          <a:spcPts val="0"/>
                        </a:spcAft>
                      </a:pPr>
                      <a:r>
                        <a:rPr lang="en-GB" sz="1200" b="1" dirty="0">
                          <a:effectLst/>
                        </a:rPr>
                        <a:t>Balance</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321576526"/>
                  </a:ext>
                </a:extLst>
              </a:tr>
              <a:tr h="380608">
                <a:tc>
                  <a:txBody>
                    <a:bodyPr/>
                    <a:lstStyle/>
                    <a:p>
                      <a:pPr>
                        <a:lnSpc>
                          <a:spcPct val="107000"/>
                        </a:lnSpc>
                        <a:spcAft>
                          <a:spcPts val="0"/>
                        </a:spcAft>
                      </a:pPr>
                      <a:r>
                        <a:rPr lang="en-GB" sz="1200" b="1" dirty="0">
                          <a:effectLst/>
                        </a:rPr>
                        <a:t>Agility</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3202829327"/>
                  </a:ext>
                </a:extLst>
              </a:tr>
              <a:tr h="380608">
                <a:tc>
                  <a:txBody>
                    <a:bodyPr/>
                    <a:lstStyle/>
                    <a:p>
                      <a:pPr>
                        <a:lnSpc>
                          <a:spcPct val="107000"/>
                        </a:lnSpc>
                        <a:spcAft>
                          <a:spcPts val="0"/>
                        </a:spcAft>
                      </a:pPr>
                      <a:r>
                        <a:rPr lang="en-GB" sz="1200" b="1" dirty="0">
                          <a:effectLst/>
                        </a:rPr>
                        <a:t>Co-ordination</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1697903704"/>
                  </a:ext>
                </a:extLst>
              </a:tr>
              <a:tr h="380608">
                <a:tc>
                  <a:txBody>
                    <a:bodyPr/>
                    <a:lstStyle/>
                    <a:p>
                      <a:pPr>
                        <a:lnSpc>
                          <a:spcPct val="107000"/>
                        </a:lnSpc>
                        <a:spcAft>
                          <a:spcPts val="0"/>
                        </a:spcAft>
                      </a:pPr>
                      <a:r>
                        <a:rPr lang="en-GB" sz="1200" b="1" dirty="0">
                          <a:effectLst/>
                        </a:rPr>
                        <a:t>Power</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1025145319"/>
                  </a:ext>
                </a:extLst>
              </a:tr>
              <a:tr h="380608">
                <a:tc>
                  <a:txBody>
                    <a:bodyPr/>
                    <a:lstStyle/>
                    <a:p>
                      <a:pPr>
                        <a:lnSpc>
                          <a:spcPct val="107000"/>
                        </a:lnSpc>
                        <a:spcAft>
                          <a:spcPts val="0"/>
                        </a:spcAft>
                      </a:pPr>
                      <a:r>
                        <a:rPr lang="en-GB" sz="1200" b="1" dirty="0">
                          <a:effectLst/>
                        </a:rPr>
                        <a:t>Reaction Time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3448355439"/>
                  </a:ext>
                </a:extLst>
              </a:tr>
              <a:tr h="380608">
                <a:tc>
                  <a:txBody>
                    <a:bodyPr/>
                    <a:lstStyle/>
                    <a:p>
                      <a:pPr>
                        <a:lnSpc>
                          <a:spcPct val="107000"/>
                        </a:lnSpc>
                        <a:spcAft>
                          <a:spcPts val="0"/>
                        </a:spcAft>
                      </a:pPr>
                      <a:r>
                        <a:rPr lang="en-GB" sz="1200" b="1" dirty="0">
                          <a:effectLst/>
                        </a:rPr>
                        <a:t>Speed</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989492430"/>
                  </a:ext>
                </a:extLst>
              </a:tr>
              <a:tr h="380608">
                <a:tc>
                  <a:txBody>
                    <a:bodyPr/>
                    <a:lstStyle/>
                    <a:p>
                      <a:pPr>
                        <a:lnSpc>
                          <a:spcPct val="107000"/>
                        </a:lnSpc>
                        <a:spcAft>
                          <a:spcPts val="0"/>
                        </a:spcAft>
                      </a:pPr>
                      <a:r>
                        <a:rPr lang="en-GB" sz="1200" b="1" dirty="0">
                          <a:effectLst/>
                        </a:rPr>
                        <a:t>Static Strength</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2974204324"/>
                  </a:ext>
                </a:extLst>
              </a:tr>
              <a:tr h="380608">
                <a:tc>
                  <a:txBody>
                    <a:bodyPr/>
                    <a:lstStyle/>
                    <a:p>
                      <a:pPr>
                        <a:lnSpc>
                          <a:spcPct val="107000"/>
                        </a:lnSpc>
                        <a:spcAft>
                          <a:spcPts val="0"/>
                        </a:spcAft>
                      </a:pPr>
                      <a:r>
                        <a:rPr lang="en-GB" sz="1200" b="1" dirty="0">
                          <a:effectLst/>
                        </a:rPr>
                        <a:t>Maximal strength</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3389386761"/>
                  </a:ext>
                </a:extLst>
              </a:tr>
            </a:tbl>
          </a:graphicData>
        </a:graphic>
      </p:graphicFrame>
      <p:sp>
        <p:nvSpPr>
          <p:cNvPr id="2" name="TextBox 1">
            <a:extLst>
              <a:ext uri="{FF2B5EF4-FFF2-40B4-BE49-F238E27FC236}">
                <a16:creationId xmlns:a16="http://schemas.microsoft.com/office/drawing/2014/main" id="{236B2594-3C91-47E7-BB32-0E07E47FC66B}"/>
              </a:ext>
            </a:extLst>
          </p:cNvPr>
          <p:cNvSpPr txBox="1"/>
          <p:nvPr/>
        </p:nvSpPr>
        <p:spPr>
          <a:xfrm>
            <a:off x="452892" y="1185618"/>
            <a:ext cx="8130104" cy="369332"/>
          </a:xfrm>
          <a:prstGeom prst="rect">
            <a:avLst/>
          </a:prstGeom>
          <a:noFill/>
        </p:spPr>
        <p:txBody>
          <a:bodyPr wrap="square" rtlCol="0">
            <a:spAutoFit/>
          </a:bodyPr>
          <a:lstStyle/>
          <a:p>
            <a:pPr algn="ctr"/>
            <a:r>
              <a:rPr lang="en-GB" dirty="0">
                <a:highlight>
                  <a:srgbClr val="FFFF00"/>
                </a:highlight>
              </a:rPr>
              <a:t>Can you name all 12 components of fitness?</a:t>
            </a:r>
          </a:p>
        </p:txBody>
      </p:sp>
      <p:sp>
        <p:nvSpPr>
          <p:cNvPr id="4" name="Rectangle 3">
            <a:extLst>
              <a:ext uri="{FF2B5EF4-FFF2-40B4-BE49-F238E27FC236}">
                <a16:creationId xmlns:a16="http://schemas.microsoft.com/office/drawing/2014/main" id="{F3186A9F-BEA5-43BD-8E8C-797FA1AD0B07}"/>
              </a:ext>
            </a:extLst>
          </p:cNvPr>
          <p:cNvSpPr/>
          <p:nvPr/>
        </p:nvSpPr>
        <p:spPr>
          <a:xfrm>
            <a:off x="3662823" y="1700808"/>
            <a:ext cx="1791225" cy="4462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14837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1" y="0"/>
            <a:ext cx="9144000" cy="1052736"/>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5292080" y="6166927"/>
            <a:ext cx="3888432" cy="809050"/>
          </a:xfrm>
        </p:spPr>
      </p:pic>
      <p:sp>
        <p:nvSpPr>
          <p:cNvPr id="11" name="Rectangle 10"/>
          <p:cNvSpPr/>
          <p:nvPr/>
        </p:nvSpPr>
        <p:spPr>
          <a:xfrm>
            <a:off x="7380312" y="549841"/>
            <a:ext cx="1763688" cy="307777"/>
          </a:xfrm>
          <a:prstGeom prst="rect">
            <a:avLst/>
          </a:prstGeom>
        </p:spPr>
        <p:txBody>
          <a:bodyPr wrap="square">
            <a:spAutoFit/>
          </a:bodyPr>
          <a:lstStyle/>
          <a:p>
            <a:pPr algn="ctr"/>
            <a:r>
              <a:rPr lang="en-GB" sz="1400" dirty="0">
                <a:solidFill>
                  <a:schemeClr val="bg1"/>
                </a:solidFill>
                <a:latin typeface="Calibri" pitchFamily="34" charset="0"/>
              </a:rPr>
              <a:t>Sidmouth College</a:t>
            </a:r>
          </a:p>
        </p:txBody>
      </p:sp>
      <p:pic>
        <p:nvPicPr>
          <p:cNvPr id="6" name="Picture 5"/>
          <p:cNvPicPr>
            <a:picLocks noChangeAspect="1"/>
          </p:cNvPicPr>
          <p:nvPr/>
        </p:nvPicPr>
        <p:blipFill rotWithShape="1">
          <a:blip r:embed="rId4" cstate="print">
            <a:clrChange>
              <a:clrFrom>
                <a:srgbClr val="04294B"/>
              </a:clrFrom>
              <a:clrTo>
                <a:srgbClr val="04294B">
                  <a:alpha val="0"/>
                </a:srgbClr>
              </a:clrTo>
            </a:clrChange>
            <a:extLst>
              <a:ext uri="{28A0092B-C50C-407E-A947-70E740481C1C}">
                <a14:useLocalDpi xmlns:a14="http://schemas.microsoft.com/office/drawing/2010/main"/>
              </a:ext>
            </a:extLst>
          </a:blip>
          <a:srcRect r="-7"/>
          <a:stretch/>
        </p:blipFill>
        <p:spPr>
          <a:xfrm>
            <a:off x="7524328" y="37175"/>
            <a:ext cx="1440160" cy="612846"/>
          </a:xfrm>
          <a:prstGeom prst="rect">
            <a:avLst/>
          </a:prstGeom>
        </p:spPr>
      </p:pic>
      <p:pic>
        <p:nvPicPr>
          <p:cNvPr id="9" name="Content Placeholder 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09" y="6166927"/>
            <a:ext cx="3744416" cy="809050"/>
          </a:xfrm>
          <a:prstGeom prst="rect">
            <a:avLst/>
          </a:prstGeom>
        </p:spPr>
      </p:pic>
      <p:pic>
        <p:nvPicPr>
          <p:cNvPr id="10" name="Content Placeholder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743807" y="6166927"/>
            <a:ext cx="936104" cy="809050"/>
          </a:xfrm>
          <a:prstGeom prst="rect">
            <a:avLst/>
          </a:prstGeom>
        </p:spPr>
      </p:pic>
      <p:pic>
        <p:nvPicPr>
          <p:cNvPr id="13" name="Content Placeholder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17944" y="6166927"/>
            <a:ext cx="936104" cy="809050"/>
          </a:xfrm>
          <a:prstGeom prst="rect">
            <a:avLst/>
          </a:prstGeom>
        </p:spPr>
      </p:pic>
      <p:sp>
        <p:nvSpPr>
          <p:cNvPr id="15" name="Title 1"/>
          <p:cNvSpPr>
            <a:spLocks noGrp="1"/>
          </p:cNvSpPr>
          <p:nvPr>
            <p:ph type="title"/>
          </p:nvPr>
        </p:nvSpPr>
        <p:spPr>
          <a:xfrm>
            <a:off x="223817" y="6343"/>
            <a:ext cx="6969959" cy="1040260"/>
          </a:xfrm>
        </p:spPr>
        <p:txBody>
          <a:bodyPr>
            <a:noAutofit/>
          </a:bodyPr>
          <a:lstStyle/>
          <a:p>
            <a:pPr algn="l"/>
            <a:r>
              <a:rPr lang="en-GB" sz="3200" b="1" dirty="0">
                <a:solidFill>
                  <a:schemeClr val="accent1">
                    <a:lumMod val="20000"/>
                    <a:lumOff val="80000"/>
                  </a:schemeClr>
                </a:solidFill>
              </a:rPr>
              <a:t>STARTER – What can you recall from week 1?</a:t>
            </a: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0312" y="641575"/>
            <a:ext cx="1676430" cy="576102"/>
          </a:xfrm>
          <a:prstGeom prst="rect">
            <a:avLst/>
          </a:prstGeom>
        </p:spPr>
      </p:pic>
      <p:graphicFrame>
        <p:nvGraphicFramePr>
          <p:cNvPr id="18" name="Table 17">
            <a:extLst>
              <a:ext uri="{FF2B5EF4-FFF2-40B4-BE49-F238E27FC236}">
                <a16:creationId xmlns:a16="http://schemas.microsoft.com/office/drawing/2014/main" id="{45271977-6988-4C29-AD58-0C4C527F63C8}"/>
              </a:ext>
            </a:extLst>
          </p:cNvPr>
          <p:cNvGraphicFramePr>
            <a:graphicFrameLocks noGrp="1"/>
          </p:cNvGraphicFramePr>
          <p:nvPr>
            <p:extLst/>
          </p:nvPr>
        </p:nvGraphicFramePr>
        <p:xfrm>
          <a:off x="3646380" y="1698695"/>
          <a:ext cx="1851241" cy="4527743"/>
        </p:xfrm>
        <a:graphic>
          <a:graphicData uri="http://schemas.openxmlformats.org/drawingml/2006/table">
            <a:tbl>
              <a:tblPr firstRow="1" firstCol="1" bandRow="1">
                <a:tableStyleId>{5940675A-B579-460E-94D1-54222C63F5DA}</a:tableStyleId>
              </a:tblPr>
              <a:tblGrid>
                <a:gridCol w="1851241">
                  <a:extLst>
                    <a:ext uri="{9D8B030D-6E8A-4147-A177-3AD203B41FA5}">
                      <a16:colId xmlns:a16="http://schemas.microsoft.com/office/drawing/2014/main" val="4256599877"/>
                    </a:ext>
                  </a:extLst>
                </a:gridCol>
              </a:tblGrid>
              <a:tr h="341055">
                <a:tc>
                  <a:txBody>
                    <a:bodyPr/>
                    <a:lstStyle/>
                    <a:p>
                      <a:pPr>
                        <a:lnSpc>
                          <a:spcPct val="107000"/>
                        </a:lnSpc>
                        <a:spcAft>
                          <a:spcPts val="0"/>
                        </a:spcAft>
                      </a:pPr>
                      <a:r>
                        <a:rPr lang="en-GB" sz="1200" b="1" dirty="0">
                          <a:effectLst/>
                        </a:rPr>
                        <a:t>Flexibility</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3834323789"/>
                  </a:ext>
                </a:extLst>
              </a:tr>
              <a:tr h="380608">
                <a:tc>
                  <a:txBody>
                    <a:bodyPr/>
                    <a:lstStyle/>
                    <a:p>
                      <a:pPr>
                        <a:lnSpc>
                          <a:spcPct val="107000"/>
                        </a:lnSpc>
                        <a:spcAft>
                          <a:spcPts val="0"/>
                        </a:spcAft>
                      </a:pPr>
                      <a:r>
                        <a:rPr lang="en-GB" sz="1200" b="1" dirty="0">
                          <a:effectLst/>
                        </a:rPr>
                        <a:t>Strength</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3977801516"/>
                  </a:ext>
                </a:extLst>
              </a:tr>
              <a:tr h="380608">
                <a:tc>
                  <a:txBody>
                    <a:bodyPr/>
                    <a:lstStyle/>
                    <a:p>
                      <a:pPr>
                        <a:lnSpc>
                          <a:spcPct val="107000"/>
                        </a:lnSpc>
                        <a:spcAft>
                          <a:spcPts val="0"/>
                        </a:spcAft>
                      </a:pPr>
                      <a:r>
                        <a:rPr lang="en-GB" sz="1200" b="1" dirty="0">
                          <a:effectLst/>
                        </a:rPr>
                        <a:t>Cardiovascular endurance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13219598"/>
                  </a:ext>
                </a:extLst>
              </a:tr>
              <a:tr h="380608">
                <a:tc>
                  <a:txBody>
                    <a:bodyPr/>
                    <a:lstStyle/>
                    <a:p>
                      <a:pPr>
                        <a:lnSpc>
                          <a:spcPct val="107000"/>
                        </a:lnSpc>
                        <a:spcAft>
                          <a:spcPts val="0"/>
                        </a:spcAft>
                      </a:pPr>
                      <a:r>
                        <a:rPr lang="en-GB" sz="1200" b="1" dirty="0">
                          <a:effectLst/>
                        </a:rPr>
                        <a:t>Muscular endurance</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3759290625"/>
                  </a:ext>
                </a:extLst>
              </a:tr>
              <a:tr h="380608">
                <a:tc>
                  <a:txBody>
                    <a:bodyPr/>
                    <a:lstStyle/>
                    <a:p>
                      <a:pPr>
                        <a:lnSpc>
                          <a:spcPct val="107000"/>
                        </a:lnSpc>
                        <a:spcAft>
                          <a:spcPts val="0"/>
                        </a:spcAft>
                      </a:pPr>
                      <a:r>
                        <a:rPr lang="en-GB" sz="1200" b="1" dirty="0">
                          <a:effectLst/>
                        </a:rPr>
                        <a:t>Balance</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321576526"/>
                  </a:ext>
                </a:extLst>
              </a:tr>
              <a:tr h="380608">
                <a:tc>
                  <a:txBody>
                    <a:bodyPr/>
                    <a:lstStyle/>
                    <a:p>
                      <a:pPr>
                        <a:lnSpc>
                          <a:spcPct val="107000"/>
                        </a:lnSpc>
                        <a:spcAft>
                          <a:spcPts val="0"/>
                        </a:spcAft>
                      </a:pPr>
                      <a:r>
                        <a:rPr lang="en-GB" sz="1200" b="1" dirty="0">
                          <a:effectLst/>
                        </a:rPr>
                        <a:t>Agility</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3202829327"/>
                  </a:ext>
                </a:extLst>
              </a:tr>
              <a:tr h="380608">
                <a:tc>
                  <a:txBody>
                    <a:bodyPr/>
                    <a:lstStyle/>
                    <a:p>
                      <a:pPr>
                        <a:lnSpc>
                          <a:spcPct val="107000"/>
                        </a:lnSpc>
                        <a:spcAft>
                          <a:spcPts val="0"/>
                        </a:spcAft>
                      </a:pPr>
                      <a:r>
                        <a:rPr lang="en-GB" sz="1200" b="1" dirty="0">
                          <a:effectLst/>
                        </a:rPr>
                        <a:t>Co-ordination</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1697903704"/>
                  </a:ext>
                </a:extLst>
              </a:tr>
              <a:tr h="380608">
                <a:tc>
                  <a:txBody>
                    <a:bodyPr/>
                    <a:lstStyle/>
                    <a:p>
                      <a:pPr>
                        <a:lnSpc>
                          <a:spcPct val="107000"/>
                        </a:lnSpc>
                        <a:spcAft>
                          <a:spcPts val="0"/>
                        </a:spcAft>
                      </a:pPr>
                      <a:r>
                        <a:rPr lang="en-GB" sz="1200" b="1" dirty="0">
                          <a:effectLst/>
                        </a:rPr>
                        <a:t>Power</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1025145319"/>
                  </a:ext>
                </a:extLst>
              </a:tr>
              <a:tr h="380608">
                <a:tc>
                  <a:txBody>
                    <a:bodyPr/>
                    <a:lstStyle/>
                    <a:p>
                      <a:pPr>
                        <a:lnSpc>
                          <a:spcPct val="107000"/>
                        </a:lnSpc>
                        <a:spcAft>
                          <a:spcPts val="0"/>
                        </a:spcAft>
                      </a:pPr>
                      <a:r>
                        <a:rPr lang="en-GB" sz="1200" b="1" dirty="0">
                          <a:effectLst/>
                        </a:rPr>
                        <a:t>Reaction Time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3448355439"/>
                  </a:ext>
                </a:extLst>
              </a:tr>
              <a:tr h="380608">
                <a:tc>
                  <a:txBody>
                    <a:bodyPr/>
                    <a:lstStyle/>
                    <a:p>
                      <a:pPr>
                        <a:lnSpc>
                          <a:spcPct val="107000"/>
                        </a:lnSpc>
                        <a:spcAft>
                          <a:spcPts val="0"/>
                        </a:spcAft>
                      </a:pPr>
                      <a:r>
                        <a:rPr lang="en-GB" sz="1200" b="1" dirty="0">
                          <a:effectLst/>
                        </a:rPr>
                        <a:t>Speed</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989492430"/>
                  </a:ext>
                </a:extLst>
              </a:tr>
              <a:tr h="380608">
                <a:tc>
                  <a:txBody>
                    <a:bodyPr/>
                    <a:lstStyle/>
                    <a:p>
                      <a:pPr>
                        <a:lnSpc>
                          <a:spcPct val="107000"/>
                        </a:lnSpc>
                        <a:spcAft>
                          <a:spcPts val="0"/>
                        </a:spcAft>
                      </a:pPr>
                      <a:r>
                        <a:rPr lang="en-GB" sz="1200" b="1" dirty="0">
                          <a:effectLst/>
                        </a:rPr>
                        <a:t>Static Strength</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2974204324"/>
                  </a:ext>
                </a:extLst>
              </a:tr>
              <a:tr h="380608">
                <a:tc>
                  <a:txBody>
                    <a:bodyPr/>
                    <a:lstStyle/>
                    <a:p>
                      <a:pPr>
                        <a:lnSpc>
                          <a:spcPct val="107000"/>
                        </a:lnSpc>
                        <a:spcAft>
                          <a:spcPts val="0"/>
                        </a:spcAft>
                      </a:pPr>
                      <a:r>
                        <a:rPr lang="en-GB" sz="1200" b="1" dirty="0">
                          <a:effectLst/>
                        </a:rPr>
                        <a:t>Maximal strength</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3389386761"/>
                  </a:ext>
                </a:extLst>
              </a:tr>
            </a:tbl>
          </a:graphicData>
        </a:graphic>
      </p:graphicFrame>
      <p:sp>
        <p:nvSpPr>
          <p:cNvPr id="2" name="TextBox 1">
            <a:extLst>
              <a:ext uri="{FF2B5EF4-FFF2-40B4-BE49-F238E27FC236}">
                <a16:creationId xmlns:a16="http://schemas.microsoft.com/office/drawing/2014/main" id="{236B2594-3C91-47E7-BB32-0E07E47FC66B}"/>
              </a:ext>
            </a:extLst>
          </p:cNvPr>
          <p:cNvSpPr txBox="1"/>
          <p:nvPr/>
        </p:nvSpPr>
        <p:spPr>
          <a:xfrm>
            <a:off x="452892" y="1185618"/>
            <a:ext cx="8130104" cy="369332"/>
          </a:xfrm>
          <a:prstGeom prst="rect">
            <a:avLst/>
          </a:prstGeom>
          <a:noFill/>
        </p:spPr>
        <p:txBody>
          <a:bodyPr wrap="square" rtlCol="0">
            <a:spAutoFit/>
          </a:bodyPr>
          <a:lstStyle/>
          <a:p>
            <a:pPr algn="ctr"/>
            <a:r>
              <a:rPr lang="en-GB" dirty="0">
                <a:highlight>
                  <a:srgbClr val="FFFF00"/>
                </a:highlight>
              </a:rPr>
              <a:t>How many did you get?</a:t>
            </a:r>
          </a:p>
        </p:txBody>
      </p:sp>
    </p:spTree>
    <p:extLst>
      <p:ext uri="{BB962C8B-B14F-4D97-AF65-F5344CB8AC3E}">
        <p14:creationId xmlns:p14="http://schemas.microsoft.com/office/powerpoint/2010/main" val="282067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1" y="0"/>
            <a:ext cx="9144000" cy="1052736"/>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5292080" y="6166927"/>
            <a:ext cx="3888432" cy="809050"/>
          </a:xfrm>
        </p:spPr>
      </p:pic>
      <p:sp>
        <p:nvSpPr>
          <p:cNvPr id="11" name="Rectangle 10"/>
          <p:cNvSpPr/>
          <p:nvPr/>
        </p:nvSpPr>
        <p:spPr>
          <a:xfrm>
            <a:off x="7380312" y="549841"/>
            <a:ext cx="1763688" cy="307777"/>
          </a:xfrm>
          <a:prstGeom prst="rect">
            <a:avLst/>
          </a:prstGeom>
        </p:spPr>
        <p:txBody>
          <a:bodyPr wrap="square">
            <a:spAutoFit/>
          </a:bodyPr>
          <a:lstStyle/>
          <a:p>
            <a:pPr algn="ctr"/>
            <a:r>
              <a:rPr lang="en-GB" sz="1400" dirty="0">
                <a:solidFill>
                  <a:schemeClr val="bg1"/>
                </a:solidFill>
                <a:latin typeface="Calibri" pitchFamily="34" charset="0"/>
              </a:rPr>
              <a:t>Sidmouth College</a:t>
            </a:r>
          </a:p>
        </p:txBody>
      </p:sp>
      <p:pic>
        <p:nvPicPr>
          <p:cNvPr id="6" name="Picture 5"/>
          <p:cNvPicPr>
            <a:picLocks noChangeAspect="1"/>
          </p:cNvPicPr>
          <p:nvPr/>
        </p:nvPicPr>
        <p:blipFill rotWithShape="1">
          <a:blip r:embed="rId4" cstate="print">
            <a:clrChange>
              <a:clrFrom>
                <a:srgbClr val="04294B"/>
              </a:clrFrom>
              <a:clrTo>
                <a:srgbClr val="04294B">
                  <a:alpha val="0"/>
                </a:srgbClr>
              </a:clrTo>
            </a:clrChange>
            <a:extLst>
              <a:ext uri="{28A0092B-C50C-407E-A947-70E740481C1C}">
                <a14:useLocalDpi xmlns:a14="http://schemas.microsoft.com/office/drawing/2010/main"/>
              </a:ext>
            </a:extLst>
          </a:blip>
          <a:srcRect r="-7"/>
          <a:stretch/>
        </p:blipFill>
        <p:spPr>
          <a:xfrm>
            <a:off x="7524328" y="37175"/>
            <a:ext cx="1440160" cy="612846"/>
          </a:xfrm>
          <a:prstGeom prst="rect">
            <a:avLst/>
          </a:prstGeom>
        </p:spPr>
      </p:pic>
      <p:pic>
        <p:nvPicPr>
          <p:cNvPr id="9" name="Content Placeholder 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09" y="6166927"/>
            <a:ext cx="3744416" cy="809050"/>
          </a:xfrm>
          <a:prstGeom prst="rect">
            <a:avLst/>
          </a:prstGeom>
        </p:spPr>
      </p:pic>
      <p:pic>
        <p:nvPicPr>
          <p:cNvPr id="10" name="Content Placeholder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743807" y="6166927"/>
            <a:ext cx="936104" cy="809050"/>
          </a:xfrm>
          <a:prstGeom prst="rect">
            <a:avLst/>
          </a:prstGeom>
        </p:spPr>
      </p:pic>
      <p:pic>
        <p:nvPicPr>
          <p:cNvPr id="13" name="Content Placeholder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17944" y="6166927"/>
            <a:ext cx="936104" cy="80905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0312" y="641575"/>
            <a:ext cx="1676430" cy="576102"/>
          </a:xfrm>
          <a:prstGeom prst="rect">
            <a:avLst/>
          </a:prstGeom>
        </p:spPr>
      </p:pic>
      <p:sp>
        <p:nvSpPr>
          <p:cNvPr id="2" name="TextBox 1">
            <a:extLst>
              <a:ext uri="{FF2B5EF4-FFF2-40B4-BE49-F238E27FC236}">
                <a16:creationId xmlns:a16="http://schemas.microsoft.com/office/drawing/2014/main" id="{236B2594-3C91-47E7-BB32-0E07E47FC66B}"/>
              </a:ext>
            </a:extLst>
          </p:cNvPr>
          <p:cNvSpPr txBox="1"/>
          <p:nvPr/>
        </p:nvSpPr>
        <p:spPr>
          <a:xfrm>
            <a:off x="452892" y="1124744"/>
            <a:ext cx="8130104" cy="369332"/>
          </a:xfrm>
          <a:prstGeom prst="rect">
            <a:avLst/>
          </a:prstGeom>
          <a:noFill/>
        </p:spPr>
        <p:txBody>
          <a:bodyPr wrap="square" rtlCol="0">
            <a:spAutoFit/>
          </a:bodyPr>
          <a:lstStyle/>
          <a:p>
            <a:pPr algn="ctr"/>
            <a:r>
              <a:rPr lang="en-GB" dirty="0">
                <a:highlight>
                  <a:srgbClr val="FFFF00"/>
                </a:highlight>
              </a:rPr>
              <a:t>How many definitions can you recall?</a:t>
            </a:r>
          </a:p>
        </p:txBody>
      </p:sp>
      <p:graphicFrame>
        <p:nvGraphicFramePr>
          <p:cNvPr id="14" name="Table 13">
            <a:extLst>
              <a:ext uri="{FF2B5EF4-FFF2-40B4-BE49-F238E27FC236}">
                <a16:creationId xmlns:a16="http://schemas.microsoft.com/office/drawing/2014/main" id="{A628CEB5-13EB-4982-9C7A-A76A6B894ED2}"/>
              </a:ext>
            </a:extLst>
          </p:cNvPr>
          <p:cNvGraphicFramePr>
            <a:graphicFrameLocks noGrp="1"/>
          </p:cNvGraphicFramePr>
          <p:nvPr>
            <p:extLst>
              <p:ext uri="{D42A27DB-BD31-4B8C-83A1-F6EECF244321}">
                <p14:modId xmlns:p14="http://schemas.microsoft.com/office/powerpoint/2010/main" val="1873193127"/>
              </p:ext>
            </p:extLst>
          </p:nvPr>
        </p:nvGraphicFramePr>
        <p:xfrm>
          <a:off x="506948" y="1577267"/>
          <a:ext cx="8130104" cy="4730724"/>
        </p:xfrm>
        <a:graphic>
          <a:graphicData uri="http://schemas.openxmlformats.org/drawingml/2006/table">
            <a:tbl>
              <a:tblPr firstRow="1" firstCol="1" bandRow="1">
                <a:tableStyleId>{5940675A-B579-460E-94D1-54222C63F5DA}</a:tableStyleId>
              </a:tblPr>
              <a:tblGrid>
                <a:gridCol w="1832804">
                  <a:extLst>
                    <a:ext uri="{9D8B030D-6E8A-4147-A177-3AD203B41FA5}">
                      <a16:colId xmlns:a16="http://schemas.microsoft.com/office/drawing/2014/main" val="4256599877"/>
                    </a:ext>
                  </a:extLst>
                </a:gridCol>
                <a:gridCol w="6297300">
                  <a:extLst>
                    <a:ext uri="{9D8B030D-6E8A-4147-A177-3AD203B41FA5}">
                      <a16:colId xmlns:a16="http://schemas.microsoft.com/office/drawing/2014/main" val="4255916016"/>
                    </a:ext>
                  </a:extLst>
                </a:gridCol>
              </a:tblGrid>
              <a:tr h="394227">
                <a:tc>
                  <a:txBody>
                    <a:bodyPr/>
                    <a:lstStyle/>
                    <a:p>
                      <a:pPr>
                        <a:lnSpc>
                          <a:spcPct val="107000"/>
                        </a:lnSpc>
                        <a:spcAft>
                          <a:spcPts val="0"/>
                        </a:spcAft>
                      </a:pPr>
                      <a:r>
                        <a:rPr lang="en-GB" sz="1200" b="1" dirty="0">
                          <a:effectLst/>
                        </a:rPr>
                        <a:t>Flexibility</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tc>
                  <a:txBody>
                    <a:bodyPr/>
                    <a:lstStyle/>
                    <a:p>
                      <a:pPr>
                        <a:lnSpc>
                          <a:spcPct val="107000"/>
                        </a:lnSpc>
                        <a:spcAft>
                          <a:spcPts val="0"/>
                        </a:spcAft>
                      </a:pPr>
                      <a:r>
                        <a:rPr lang="en-GB" sz="1200" dirty="0">
                          <a:solidFill>
                            <a:srgbClr val="FF0000"/>
                          </a:solidFill>
                          <a:effectLst/>
                        </a:rPr>
                        <a:t>The range of movement possible at a joint.</a:t>
                      </a:r>
                    </a:p>
                    <a:p>
                      <a:pPr>
                        <a:lnSpc>
                          <a:spcPct val="107000"/>
                        </a:lnSpc>
                        <a:spcAft>
                          <a:spcPts val="0"/>
                        </a:spcAft>
                      </a:pPr>
                      <a:r>
                        <a:rPr lang="en-GB" sz="1200" dirty="0">
                          <a:solidFill>
                            <a:srgbClr val="FF0000"/>
                          </a:solidFill>
                          <a:effectLst/>
                        </a:rPr>
                        <a:t> </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3834323789"/>
                  </a:ext>
                </a:extLst>
              </a:tr>
              <a:tr h="394227">
                <a:tc>
                  <a:txBody>
                    <a:bodyPr/>
                    <a:lstStyle/>
                    <a:p>
                      <a:pPr>
                        <a:lnSpc>
                          <a:spcPct val="107000"/>
                        </a:lnSpc>
                        <a:spcAft>
                          <a:spcPts val="0"/>
                        </a:spcAft>
                      </a:pPr>
                      <a:r>
                        <a:rPr lang="en-GB" sz="1200" b="1" dirty="0">
                          <a:effectLst/>
                        </a:rPr>
                        <a:t>Strength</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tc>
                  <a:txBody>
                    <a:bodyPr/>
                    <a:lstStyle/>
                    <a:p>
                      <a:pPr>
                        <a:lnSpc>
                          <a:spcPct val="107000"/>
                        </a:lnSpc>
                        <a:spcAft>
                          <a:spcPts val="0"/>
                        </a:spcAft>
                      </a:pPr>
                      <a:r>
                        <a:rPr lang="en-GB" sz="1200" dirty="0">
                          <a:solidFill>
                            <a:srgbClr val="FF0000"/>
                          </a:solidFill>
                          <a:effectLst/>
                        </a:rPr>
                        <a:t>The ability to overcome a resistance. </a:t>
                      </a:r>
                    </a:p>
                    <a:p>
                      <a:pPr>
                        <a:lnSpc>
                          <a:spcPct val="107000"/>
                        </a:lnSpc>
                        <a:spcAft>
                          <a:spcPts val="0"/>
                        </a:spcAft>
                      </a:pPr>
                      <a:r>
                        <a:rPr lang="en-GB" sz="1200" dirty="0">
                          <a:solidFill>
                            <a:srgbClr val="FF0000"/>
                          </a:solidFill>
                          <a:effectLst/>
                        </a:rPr>
                        <a:t> </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3977801516"/>
                  </a:ext>
                </a:extLst>
              </a:tr>
              <a:tr h="394227">
                <a:tc>
                  <a:txBody>
                    <a:bodyPr/>
                    <a:lstStyle/>
                    <a:p>
                      <a:pPr>
                        <a:lnSpc>
                          <a:spcPct val="107000"/>
                        </a:lnSpc>
                        <a:spcAft>
                          <a:spcPts val="0"/>
                        </a:spcAft>
                      </a:pPr>
                      <a:r>
                        <a:rPr lang="en-GB" sz="1200" b="1" dirty="0">
                          <a:effectLst/>
                        </a:rPr>
                        <a:t>Cardiovascular endurance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tc>
                  <a:txBody>
                    <a:bodyPr/>
                    <a:lstStyle/>
                    <a:p>
                      <a:pPr>
                        <a:lnSpc>
                          <a:spcPct val="107000"/>
                        </a:lnSpc>
                        <a:spcAft>
                          <a:spcPts val="0"/>
                        </a:spcAft>
                      </a:pPr>
                      <a:r>
                        <a:rPr lang="en-GB" sz="1200" dirty="0">
                          <a:solidFill>
                            <a:srgbClr val="FF0000"/>
                          </a:solidFill>
                          <a:effectLst/>
                        </a:rPr>
                        <a:t>Ability of heart and lungs to supply oxygen to the working muscles.</a:t>
                      </a:r>
                    </a:p>
                    <a:p>
                      <a:pPr>
                        <a:lnSpc>
                          <a:spcPct val="107000"/>
                        </a:lnSpc>
                        <a:spcAft>
                          <a:spcPts val="0"/>
                        </a:spcAft>
                      </a:pPr>
                      <a:r>
                        <a:rPr lang="en-GB" sz="1200" dirty="0">
                          <a:solidFill>
                            <a:srgbClr val="FF0000"/>
                          </a:solidFill>
                          <a:effectLst/>
                        </a:rPr>
                        <a:t> </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13219598"/>
                  </a:ext>
                </a:extLst>
              </a:tr>
              <a:tr h="394227">
                <a:tc>
                  <a:txBody>
                    <a:bodyPr/>
                    <a:lstStyle/>
                    <a:p>
                      <a:pPr>
                        <a:lnSpc>
                          <a:spcPct val="107000"/>
                        </a:lnSpc>
                        <a:spcAft>
                          <a:spcPts val="0"/>
                        </a:spcAft>
                      </a:pPr>
                      <a:r>
                        <a:rPr lang="en-GB" sz="1200" b="1" dirty="0">
                          <a:effectLst/>
                        </a:rPr>
                        <a:t>Muscular endurance</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tc>
                  <a:txBody>
                    <a:bodyPr/>
                    <a:lstStyle/>
                    <a:p>
                      <a:pPr>
                        <a:lnSpc>
                          <a:spcPct val="107000"/>
                        </a:lnSpc>
                        <a:spcAft>
                          <a:spcPts val="0"/>
                        </a:spcAft>
                      </a:pPr>
                      <a:r>
                        <a:rPr lang="en-GB" sz="1200" dirty="0">
                          <a:solidFill>
                            <a:srgbClr val="FF0000"/>
                          </a:solidFill>
                          <a:effectLst/>
                        </a:rPr>
                        <a:t>The ability of muscles to undergo repeated contractions, avoiding fatigue.</a:t>
                      </a:r>
                    </a:p>
                    <a:p>
                      <a:pPr>
                        <a:lnSpc>
                          <a:spcPct val="107000"/>
                        </a:lnSpc>
                        <a:spcAft>
                          <a:spcPts val="0"/>
                        </a:spcAft>
                      </a:pPr>
                      <a:r>
                        <a:rPr lang="en-GB" sz="1200" dirty="0">
                          <a:solidFill>
                            <a:srgbClr val="FF0000"/>
                          </a:solidFill>
                          <a:effectLst/>
                        </a:rPr>
                        <a:t> </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3759290625"/>
                  </a:ext>
                </a:extLst>
              </a:tr>
              <a:tr h="394227">
                <a:tc>
                  <a:txBody>
                    <a:bodyPr/>
                    <a:lstStyle/>
                    <a:p>
                      <a:pPr>
                        <a:lnSpc>
                          <a:spcPct val="107000"/>
                        </a:lnSpc>
                        <a:spcAft>
                          <a:spcPts val="0"/>
                        </a:spcAft>
                      </a:pPr>
                      <a:r>
                        <a:rPr lang="en-GB" sz="1200" b="1" dirty="0">
                          <a:effectLst/>
                        </a:rPr>
                        <a:t>Balance</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tc>
                  <a:txBody>
                    <a:bodyPr/>
                    <a:lstStyle/>
                    <a:p>
                      <a:pPr>
                        <a:lnSpc>
                          <a:spcPct val="107000"/>
                        </a:lnSpc>
                        <a:spcAft>
                          <a:spcPts val="0"/>
                        </a:spcAft>
                      </a:pPr>
                      <a:r>
                        <a:rPr lang="en-GB" sz="1200" dirty="0">
                          <a:solidFill>
                            <a:srgbClr val="FF0000"/>
                          </a:solidFill>
                          <a:effectLst/>
                        </a:rPr>
                        <a:t>The maintenance of the centre of mass over the base of support.  </a:t>
                      </a:r>
                    </a:p>
                    <a:p>
                      <a:pPr>
                        <a:lnSpc>
                          <a:spcPct val="107000"/>
                        </a:lnSpc>
                        <a:spcAft>
                          <a:spcPts val="0"/>
                        </a:spcAft>
                      </a:pPr>
                      <a:r>
                        <a:rPr lang="en-GB" sz="1200" dirty="0">
                          <a:solidFill>
                            <a:srgbClr val="FF0000"/>
                          </a:solidFill>
                          <a:effectLst/>
                        </a:rPr>
                        <a:t> </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321576526"/>
                  </a:ext>
                </a:extLst>
              </a:tr>
              <a:tr h="394227">
                <a:tc>
                  <a:txBody>
                    <a:bodyPr/>
                    <a:lstStyle/>
                    <a:p>
                      <a:pPr>
                        <a:lnSpc>
                          <a:spcPct val="107000"/>
                        </a:lnSpc>
                        <a:spcAft>
                          <a:spcPts val="0"/>
                        </a:spcAft>
                      </a:pPr>
                      <a:r>
                        <a:rPr lang="en-GB" sz="1200" b="1" dirty="0">
                          <a:effectLst/>
                        </a:rPr>
                        <a:t>Agility</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tc>
                  <a:txBody>
                    <a:bodyPr/>
                    <a:lstStyle/>
                    <a:p>
                      <a:pPr>
                        <a:lnSpc>
                          <a:spcPct val="107000"/>
                        </a:lnSpc>
                        <a:spcAft>
                          <a:spcPts val="0"/>
                        </a:spcAft>
                      </a:pPr>
                      <a:r>
                        <a:rPr lang="en-GB" sz="1200" dirty="0">
                          <a:solidFill>
                            <a:srgbClr val="FF0000"/>
                          </a:solidFill>
                          <a:effectLst/>
                        </a:rPr>
                        <a:t>The ability to move and change direction quickly whilst maintain control.</a:t>
                      </a:r>
                    </a:p>
                    <a:p>
                      <a:pPr>
                        <a:lnSpc>
                          <a:spcPct val="107000"/>
                        </a:lnSpc>
                        <a:spcAft>
                          <a:spcPts val="0"/>
                        </a:spcAft>
                      </a:pPr>
                      <a:r>
                        <a:rPr lang="en-GB" sz="1200" dirty="0">
                          <a:solidFill>
                            <a:srgbClr val="FF0000"/>
                          </a:solidFill>
                          <a:effectLst/>
                        </a:rPr>
                        <a:t> </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3202829327"/>
                  </a:ext>
                </a:extLst>
              </a:tr>
              <a:tr h="394227">
                <a:tc>
                  <a:txBody>
                    <a:bodyPr/>
                    <a:lstStyle/>
                    <a:p>
                      <a:pPr>
                        <a:lnSpc>
                          <a:spcPct val="107000"/>
                        </a:lnSpc>
                        <a:spcAft>
                          <a:spcPts val="0"/>
                        </a:spcAft>
                      </a:pPr>
                      <a:r>
                        <a:rPr lang="en-GB" sz="1200" b="1" dirty="0">
                          <a:effectLst/>
                        </a:rPr>
                        <a:t>Co-ordination</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tc>
                  <a:txBody>
                    <a:bodyPr/>
                    <a:lstStyle/>
                    <a:p>
                      <a:pPr>
                        <a:lnSpc>
                          <a:spcPct val="107000"/>
                        </a:lnSpc>
                        <a:spcAft>
                          <a:spcPts val="0"/>
                        </a:spcAft>
                      </a:pPr>
                      <a:r>
                        <a:rPr lang="en-GB" sz="1200" dirty="0">
                          <a:solidFill>
                            <a:srgbClr val="FF0000"/>
                          </a:solidFill>
                          <a:effectLst/>
                        </a:rPr>
                        <a:t>The ability to use two different parts of the body together smoothly and efficiently.</a:t>
                      </a:r>
                    </a:p>
                    <a:p>
                      <a:pPr>
                        <a:lnSpc>
                          <a:spcPct val="107000"/>
                        </a:lnSpc>
                        <a:spcAft>
                          <a:spcPts val="0"/>
                        </a:spcAft>
                      </a:pPr>
                      <a:r>
                        <a:rPr lang="en-GB" sz="1200" dirty="0">
                          <a:solidFill>
                            <a:srgbClr val="FF0000"/>
                          </a:solidFill>
                          <a:effectLst/>
                        </a:rPr>
                        <a:t> </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1697903704"/>
                  </a:ext>
                </a:extLst>
              </a:tr>
              <a:tr h="394227">
                <a:tc>
                  <a:txBody>
                    <a:bodyPr/>
                    <a:lstStyle/>
                    <a:p>
                      <a:pPr>
                        <a:lnSpc>
                          <a:spcPct val="107000"/>
                        </a:lnSpc>
                        <a:spcAft>
                          <a:spcPts val="0"/>
                        </a:spcAft>
                      </a:pPr>
                      <a:r>
                        <a:rPr lang="en-GB" sz="1200" b="1" dirty="0">
                          <a:effectLst/>
                        </a:rPr>
                        <a:t>Power</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tc>
                  <a:txBody>
                    <a:bodyPr/>
                    <a:lstStyle/>
                    <a:p>
                      <a:pPr>
                        <a:lnSpc>
                          <a:spcPct val="107000"/>
                        </a:lnSpc>
                        <a:spcAft>
                          <a:spcPts val="0"/>
                        </a:spcAft>
                      </a:pPr>
                      <a:r>
                        <a:rPr lang="en-GB" sz="1200" dirty="0">
                          <a:solidFill>
                            <a:srgbClr val="FF0000"/>
                          </a:solidFill>
                          <a:effectLst/>
                        </a:rPr>
                        <a:t>Product of strength and speed, also known as explosive strength (anaerobic power).</a:t>
                      </a:r>
                    </a:p>
                    <a:p>
                      <a:pPr>
                        <a:lnSpc>
                          <a:spcPct val="107000"/>
                        </a:lnSpc>
                        <a:spcAft>
                          <a:spcPts val="0"/>
                        </a:spcAft>
                      </a:pPr>
                      <a:r>
                        <a:rPr lang="en-GB" sz="1200" dirty="0">
                          <a:solidFill>
                            <a:srgbClr val="FF0000"/>
                          </a:solidFill>
                          <a:effectLst/>
                        </a:rPr>
                        <a:t> </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1025145319"/>
                  </a:ext>
                </a:extLst>
              </a:tr>
              <a:tr h="394227">
                <a:tc>
                  <a:txBody>
                    <a:bodyPr/>
                    <a:lstStyle/>
                    <a:p>
                      <a:pPr>
                        <a:lnSpc>
                          <a:spcPct val="107000"/>
                        </a:lnSpc>
                        <a:spcAft>
                          <a:spcPts val="0"/>
                        </a:spcAft>
                      </a:pPr>
                      <a:r>
                        <a:rPr lang="en-GB" sz="1200" b="1">
                          <a:effectLst/>
                        </a:rPr>
                        <a:t>Reaction Time </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tc>
                  <a:txBody>
                    <a:bodyPr/>
                    <a:lstStyle/>
                    <a:p>
                      <a:pPr>
                        <a:lnSpc>
                          <a:spcPct val="107000"/>
                        </a:lnSpc>
                        <a:spcAft>
                          <a:spcPts val="0"/>
                        </a:spcAft>
                      </a:pPr>
                      <a:r>
                        <a:rPr lang="en-GB" sz="1200" dirty="0">
                          <a:solidFill>
                            <a:srgbClr val="FF0000"/>
                          </a:solidFill>
                          <a:effectLst/>
                        </a:rPr>
                        <a:t>The time taken to initiate a response to a stimulus. </a:t>
                      </a:r>
                    </a:p>
                    <a:p>
                      <a:pPr>
                        <a:lnSpc>
                          <a:spcPct val="107000"/>
                        </a:lnSpc>
                        <a:spcAft>
                          <a:spcPts val="0"/>
                        </a:spcAft>
                      </a:pPr>
                      <a:r>
                        <a:rPr lang="en-GB" sz="1200" dirty="0">
                          <a:solidFill>
                            <a:srgbClr val="FF0000"/>
                          </a:solidFill>
                          <a:effectLst/>
                        </a:rPr>
                        <a:t> </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3448355439"/>
                  </a:ext>
                </a:extLst>
              </a:tr>
              <a:tr h="394227">
                <a:tc>
                  <a:txBody>
                    <a:bodyPr/>
                    <a:lstStyle/>
                    <a:p>
                      <a:pPr>
                        <a:lnSpc>
                          <a:spcPct val="107000"/>
                        </a:lnSpc>
                        <a:spcAft>
                          <a:spcPts val="0"/>
                        </a:spcAft>
                      </a:pPr>
                      <a:r>
                        <a:rPr lang="en-GB" sz="1200" b="1">
                          <a:effectLst/>
                        </a:rPr>
                        <a:t>Speed</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tc>
                  <a:txBody>
                    <a:bodyPr/>
                    <a:lstStyle/>
                    <a:p>
                      <a:pPr>
                        <a:lnSpc>
                          <a:spcPct val="107000"/>
                        </a:lnSpc>
                        <a:spcAft>
                          <a:spcPts val="0"/>
                        </a:spcAft>
                      </a:pPr>
                      <a:r>
                        <a:rPr lang="en-GB" sz="1200" dirty="0">
                          <a:solidFill>
                            <a:srgbClr val="FF0000"/>
                          </a:solidFill>
                          <a:effectLst/>
                        </a:rPr>
                        <a:t>Putting the body parts through actions as quickly as possible. </a:t>
                      </a:r>
                    </a:p>
                    <a:p>
                      <a:pPr>
                        <a:lnSpc>
                          <a:spcPct val="107000"/>
                        </a:lnSpc>
                        <a:spcAft>
                          <a:spcPts val="0"/>
                        </a:spcAft>
                      </a:pPr>
                      <a:r>
                        <a:rPr lang="en-GB" sz="1200" dirty="0">
                          <a:solidFill>
                            <a:srgbClr val="FF0000"/>
                          </a:solidFill>
                          <a:effectLst/>
                        </a:rPr>
                        <a:t> </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989492430"/>
                  </a:ext>
                </a:extLst>
              </a:tr>
              <a:tr h="394227">
                <a:tc>
                  <a:txBody>
                    <a:bodyPr/>
                    <a:lstStyle/>
                    <a:p>
                      <a:pPr>
                        <a:lnSpc>
                          <a:spcPct val="107000"/>
                        </a:lnSpc>
                        <a:spcAft>
                          <a:spcPts val="0"/>
                        </a:spcAft>
                      </a:pPr>
                      <a:r>
                        <a:rPr lang="en-GB" sz="1200" b="1">
                          <a:effectLst/>
                        </a:rPr>
                        <a:t>Static Strength</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tc>
                  <a:txBody>
                    <a:bodyPr/>
                    <a:lstStyle/>
                    <a:p>
                      <a:pPr>
                        <a:lnSpc>
                          <a:spcPct val="107000"/>
                        </a:lnSpc>
                        <a:spcAft>
                          <a:spcPts val="0"/>
                        </a:spcAft>
                      </a:pPr>
                      <a:r>
                        <a:rPr lang="en-GB" sz="1200" dirty="0">
                          <a:solidFill>
                            <a:srgbClr val="FF0000"/>
                          </a:solidFill>
                          <a:effectLst/>
                        </a:rPr>
                        <a:t>Ability to hold a body part in a static position. </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2974204324"/>
                  </a:ext>
                </a:extLst>
              </a:tr>
              <a:tr h="394227">
                <a:tc>
                  <a:txBody>
                    <a:bodyPr/>
                    <a:lstStyle/>
                    <a:p>
                      <a:pPr>
                        <a:lnSpc>
                          <a:spcPct val="107000"/>
                        </a:lnSpc>
                        <a:spcAft>
                          <a:spcPts val="0"/>
                        </a:spcAft>
                      </a:pPr>
                      <a:r>
                        <a:rPr lang="en-GB" sz="1200" b="1" dirty="0">
                          <a:effectLst/>
                        </a:rPr>
                        <a:t>Maximal strength</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tc>
                  <a:txBody>
                    <a:bodyPr/>
                    <a:lstStyle/>
                    <a:p>
                      <a:pPr>
                        <a:lnSpc>
                          <a:spcPct val="107000"/>
                        </a:lnSpc>
                        <a:spcAft>
                          <a:spcPts val="0"/>
                        </a:spcAft>
                      </a:pPr>
                      <a:r>
                        <a:rPr lang="en-GB" sz="1200" dirty="0">
                          <a:solidFill>
                            <a:srgbClr val="FF0000"/>
                          </a:solidFill>
                          <a:effectLst/>
                        </a:rPr>
                        <a:t>The largest force possible in a single maximal contraction.</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3389386761"/>
                  </a:ext>
                </a:extLst>
              </a:tr>
            </a:tbl>
          </a:graphicData>
        </a:graphic>
      </p:graphicFrame>
      <p:sp>
        <p:nvSpPr>
          <p:cNvPr id="17" name="Title 1">
            <a:extLst>
              <a:ext uri="{FF2B5EF4-FFF2-40B4-BE49-F238E27FC236}">
                <a16:creationId xmlns:a16="http://schemas.microsoft.com/office/drawing/2014/main" id="{4864F985-C03A-4F3F-9118-11E004599741}"/>
              </a:ext>
            </a:extLst>
          </p:cNvPr>
          <p:cNvSpPr>
            <a:spLocks noGrp="1"/>
          </p:cNvSpPr>
          <p:nvPr>
            <p:ph type="title"/>
          </p:nvPr>
        </p:nvSpPr>
        <p:spPr>
          <a:xfrm>
            <a:off x="223817" y="6343"/>
            <a:ext cx="6969959" cy="1040260"/>
          </a:xfrm>
        </p:spPr>
        <p:txBody>
          <a:bodyPr>
            <a:noAutofit/>
          </a:bodyPr>
          <a:lstStyle/>
          <a:p>
            <a:pPr algn="l"/>
            <a:r>
              <a:rPr lang="en-GB" sz="3200" b="1" dirty="0">
                <a:solidFill>
                  <a:schemeClr val="accent1">
                    <a:lumMod val="20000"/>
                    <a:lumOff val="80000"/>
                  </a:schemeClr>
                </a:solidFill>
              </a:rPr>
              <a:t>STARTER – What can you recall from week 1?</a:t>
            </a:r>
          </a:p>
        </p:txBody>
      </p:sp>
      <p:sp>
        <p:nvSpPr>
          <p:cNvPr id="18" name="Rectangle 17">
            <a:extLst>
              <a:ext uri="{FF2B5EF4-FFF2-40B4-BE49-F238E27FC236}">
                <a16:creationId xmlns:a16="http://schemas.microsoft.com/office/drawing/2014/main" id="{1AA86C11-1122-4604-8826-526D4668A67E}"/>
              </a:ext>
            </a:extLst>
          </p:cNvPr>
          <p:cNvSpPr/>
          <p:nvPr/>
        </p:nvSpPr>
        <p:spPr>
          <a:xfrm>
            <a:off x="2372916" y="1593393"/>
            <a:ext cx="6210080" cy="46169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7813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1" y="0"/>
            <a:ext cx="9144000" cy="1052736"/>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5292080" y="6166927"/>
            <a:ext cx="3888432" cy="809050"/>
          </a:xfrm>
        </p:spPr>
      </p:pic>
      <p:sp>
        <p:nvSpPr>
          <p:cNvPr id="11" name="Rectangle 10"/>
          <p:cNvSpPr/>
          <p:nvPr/>
        </p:nvSpPr>
        <p:spPr>
          <a:xfrm>
            <a:off x="7380312" y="549841"/>
            <a:ext cx="1763688" cy="307777"/>
          </a:xfrm>
          <a:prstGeom prst="rect">
            <a:avLst/>
          </a:prstGeom>
        </p:spPr>
        <p:txBody>
          <a:bodyPr wrap="square">
            <a:spAutoFit/>
          </a:bodyPr>
          <a:lstStyle/>
          <a:p>
            <a:pPr algn="ctr"/>
            <a:r>
              <a:rPr lang="en-GB" sz="1400" dirty="0">
                <a:solidFill>
                  <a:schemeClr val="bg1"/>
                </a:solidFill>
                <a:latin typeface="Calibri" pitchFamily="34" charset="0"/>
              </a:rPr>
              <a:t>Sidmouth College</a:t>
            </a:r>
          </a:p>
        </p:txBody>
      </p:sp>
      <p:pic>
        <p:nvPicPr>
          <p:cNvPr id="6" name="Picture 5"/>
          <p:cNvPicPr>
            <a:picLocks noChangeAspect="1"/>
          </p:cNvPicPr>
          <p:nvPr/>
        </p:nvPicPr>
        <p:blipFill rotWithShape="1">
          <a:blip r:embed="rId4" cstate="print">
            <a:clrChange>
              <a:clrFrom>
                <a:srgbClr val="04294B"/>
              </a:clrFrom>
              <a:clrTo>
                <a:srgbClr val="04294B">
                  <a:alpha val="0"/>
                </a:srgbClr>
              </a:clrTo>
            </a:clrChange>
            <a:extLst>
              <a:ext uri="{28A0092B-C50C-407E-A947-70E740481C1C}">
                <a14:useLocalDpi xmlns:a14="http://schemas.microsoft.com/office/drawing/2010/main"/>
              </a:ext>
            </a:extLst>
          </a:blip>
          <a:srcRect r="-7"/>
          <a:stretch/>
        </p:blipFill>
        <p:spPr>
          <a:xfrm>
            <a:off x="7524328" y="37175"/>
            <a:ext cx="1440160" cy="612846"/>
          </a:xfrm>
          <a:prstGeom prst="rect">
            <a:avLst/>
          </a:prstGeom>
        </p:spPr>
      </p:pic>
      <p:pic>
        <p:nvPicPr>
          <p:cNvPr id="9" name="Content Placeholder 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09" y="6166927"/>
            <a:ext cx="3744416" cy="809050"/>
          </a:xfrm>
          <a:prstGeom prst="rect">
            <a:avLst/>
          </a:prstGeom>
        </p:spPr>
      </p:pic>
      <p:pic>
        <p:nvPicPr>
          <p:cNvPr id="10" name="Content Placeholder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743807" y="6166927"/>
            <a:ext cx="936104" cy="809050"/>
          </a:xfrm>
          <a:prstGeom prst="rect">
            <a:avLst/>
          </a:prstGeom>
        </p:spPr>
      </p:pic>
      <p:pic>
        <p:nvPicPr>
          <p:cNvPr id="13" name="Content Placeholder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17944" y="6166927"/>
            <a:ext cx="936104" cy="80905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0312" y="641575"/>
            <a:ext cx="1676430" cy="576102"/>
          </a:xfrm>
          <a:prstGeom prst="rect">
            <a:avLst/>
          </a:prstGeom>
        </p:spPr>
      </p:pic>
      <p:sp>
        <p:nvSpPr>
          <p:cNvPr id="2" name="TextBox 1">
            <a:extLst>
              <a:ext uri="{FF2B5EF4-FFF2-40B4-BE49-F238E27FC236}">
                <a16:creationId xmlns:a16="http://schemas.microsoft.com/office/drawing/2014/main" id="{236B2594-3C91-47E7-BB32-0E07E47FC66B}"/>
              </a:ext>
            </a:extLst>
          </p:cNvPr>
          <p:cNvSpPr txBox="1"/>
          <p:nvPr/>
        </p:nvSpPr>
        <p:spPr>
          <a:xfrm>
            <a:off x="452892" y="1124744"/>
            <a:ext cx="8130104" cy="369332"/>
          </a:xfrm>
          <a:prstGeom prst="rect">
            <a:avLst/>
          </a:prstGeom>
          <a:noFill/>
        </p:spPr>
        <p:txBody>
          <a:bodyPr wrap="square" rtlCol="0">
            <a:spAutoFit/>
          </a:bodyPr>
          <a:lstStyle/>
          <a:p>
            <a:pPr algn="ctr"/>
            <a:r>
              <a:rPr lang="en-GB" dirty="0">
                <a:highlight>
                  <a:srgbClr val="FFFF00"/>
                </a:highlight>
              </a:rPr>
              <a:t>How many definitions did you get?</a:t>
            </a:r>
          </a:p>
        </p:txBody>
      </p:sp>
      <p:graphicFrame>
        <p:nvGraphicFramePr>
          <p:cNvPr id="14" name="Table 13">
            <a:extLst>
              <a:ext uri="{FF2B5EF4-FFF2-40B4-BE49-F238E27FC236}">
                <a16:creationId xmlns:a16="http://schemas.microsoft.com/office/drawing/2014/main" id="{A628CEB5-13EB-4982-9C7A-A76A6B894ED2}"/>
              </a:ext>
            </a:extLst>
          </p:cNvPr>
          <p:cNvGraphicFramePr>
            <a:graphicFrameLocks noGrp="1"/>
          </p:cNvGraphicFramePr>
          <p:nvPr>
            <p:extLst/>
          </p:nvPr>
        </p:nvGraphicFramePr>
        <p:xfrm>
          <a:off x="506948" y="1577267"/>
          <a:ext cx="8130104" cy="4730724"/>
        </p:xfrm>
        <a:graphic>
          <a:graphicData uri="http://schemas.openxmlformats.org/drawingml/2006/table">
            <a:tbl>
              <a:tblPr firstRow="1" firstCol="1" bandRow="1">
                <a:tableStyleId>{5940675A-B579-460E-94D1-54222C63F5DA}</a:tableStyleId>
              </a:tblPr>
              <a:tblGrid>
                <a:gridCol w="1832804">
                  <a:extLst>
                    <a:ext uri="{9D8B030D-6E8A-4147-A177-3AD203B41FA5}">
                      <a16:colId xmlns:a16="http://schemas.microsoft.com/office/drawing/2014/main" val="4256599877"/>
                    </a:ext>
                  </a:extLst>
                </a:gridCol>
                <a:gridCol w="6297300">
                  <a:extLst>
                    <a:ext uri="{9D8B030D-6E8A-4147-A177-3AD203B41FA5}">
                      <a16:colId xmlns:a16="http://schemas.microsoft.com/office/drawing/2014/main" val="4255916016"/>
                    </a:ext>
                  </a:extLst>
                </a:gridCol>
              </a:tblGrid>
              <a:tr h="394227">
                <a:tc>
                  <a:txBody>
                    <a:bodyPr/>
                    <a:lstStyle/>
                    <a:p>
                      <a:pPr>
                        <a:lnSpc>
                          <a:spcPct val="107000"/>
                        </a:lnSpc>
                        <a:spcAft>
                          <a:spcPts val="0"/>
                        </a:spcAft>
                      </a:pPr>
                      <a:r>
                        <a:rPr lang="en-GB" sz="1200" b="1" dirty="0">
                          <a:effectLst/>
                        </a:rPr>
                        <a:t>Flexibility</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tc>
                  <a:txBody>
                    <a:bodyPr/>
                    <a:lstStyle/>
                    <a:p>
                      <a:pPr>
                        <a:lnSpc>
                          <a:spcPct val="107000"/>
                        </a:lnSpc>
                        <a:spcAft>
                          <a:spcPts val="0"/>
                        </a:spcAft>
                      </a:pPr>
                      <a:r>
                        <a:rPr lang="en-GB" sz="1200" dirty="0">
                          <a:solidFill>
                            <a:srgbClr val="FF0000"/>
                          </a:solidFill>
                          <a:effectLst/>
                        </a:rPr>
                        <a:t>The range of movement possible at a joint.</a:t>
                      </a:r>
                    </a:p>
                    <a:p>
                      <a:pPr>
                        <a:lnSpc>
                          <a:spcPct val="107000"/>
                        </a:lnSpc>
                        <a:spcAft>
                          <a:spcPts val="0"/>
                        </a:spcAft>
                      </a:pPr>
                      <a:r>
                        <a:rPr lang="en-GB" sz="1200" dirty="0">
                          <a:solidFill>
                            <a:srgbClr val="FF0000"/>
                          </a:solidFill>
                          <a:effectLst/>
                        </a:rPr>
                        <a:t> </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3834323789"/>
                  </a:ext>
                </a:extLst>
              </a:tr>
              <a:tr h="394227">
                <a:tc>
                  <a:txBody>
                    <a:bodyPr/>
                    <a:lstStyle/>
                    <a:p>
                      <a:pPr>
                        <a:lnSpc>
                          <a:spcPct val="107000"/>
                        </a:lnSpc>
                        <a:spcAft>
                          <a:spcPts val="0"/>
                        </a:spcAft>
                      </a:pPr>
                      <a:r>
                        <a:rPr lang="en-GB" sz="1200" b="1" dirty="0">
                          <a:effectLst/>
                        </a:rPr>
                        <a:t>Strength</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tc>
                  <a:txBody>
                    <a:bodyPr/>
                    <a:lstStyle/>
                    <a:p>
                      <a:pPr>
                        <a:lnSpc>
                          <a:spcPct val="107000"/>
                        </a:lnSpc>
                        <a:spcAft>
                          <a:spcPts val="0"/>
                        </a:spcAft>
                      </a:pPr>
                      <a:r>
                        <a:rPr lang="en-GB" sz="1200" dirty="0">
                          <a:solidFill>
                            <a:srgbClr val="FF0000"/>
                          </a:solidFill>
                          <a:effectLst/>
                        </a:rPr>
                        <a:t>The ability to overcome a resistance. </a:t>
                      </a:r>
                    </a:p>
                    <a:p>
                      <a:pPr>
                        <a:lnSpc>
                          <a:spcPct val="107000"/>
                        </a:lnSpc>
                        <a:spcAft>
                          <a:spcPts val="0"/>
                        </a:spcAft>
                      </a:pPr>
                      <a:r>
                        <a:rPr lang="en-GB" sz="1200" dirty="0">
                          <a:solidFill>
                            <a:srgbClr val="FF0000"/>
                          </a:solidFill>
                          <a:effectLst/>
                        </a:rPr>
                        <a:t> </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3977801516"/>
                  </a:ext>
                </a:extLst>
              </a:tr>
              <a:tr h="394227">
                <a:tc>
                  <a:txBody>
                    <a:bodyPr/>
                    <a:lstStyle/>
                    <a:p>
                      <a:pPr>
                        <a:lnSpc>
                          <a:spcPct val="107000"/>
                        </a:lnSpc>
                        <a:spcAft>
                          <a:spcPts val="0"/>
                        </a:spcAft>
                      </a:pPr>
                      <a:r>
                        <a:rPr lang="en-GB" sz="1200" b="1" dirty="0">
                          <a:effectLst/>
                        </a:rPr>
                        <a:t>Cardiovascular endurance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tc>
                  <a:txBody>
                    <a:bodyPr/>
                    <a:lstStyle/>
                    <a:p>
                      <a:pPr>
                        <a:lnSpc>
                          <a:spcPct val="107000"/>
                        </a:lnSpc>
                        <a:spcAft>
                          <a:spcPts val="0"/>
                        </a:spcAft>
                      </a:pPr>
                      <a:r>
                        <a:rPr lang="en-GB" sz="1200" dirty="0">
                          <a:solidFill>
                            <a:srgbClr val="FF0000"/>
                          </a:solidFill>
                          <a:effectLst/>
                        </a:rPr>
                        <a:t>Ability of heart and lungs to supply oxygen to the working muscles.</a:t>
                      </a:r>
                    </a:p>
                    <a:p>
                      <a:pPr>
                        <a:lnSpc>
                          <a:spcPct val="107000"/>
                        </a:lnSpc>
                        <a:spcAft>
                          <a:spcPts val="0"/>
                        </a:spcAft>
                      </a:pPr>
                      <a:r>
                        <a:rPr lang="en-GB" sz="1200" dirty="0">
                          <a:solidFill>
                            <a:srgbClr val="FF0000"/>
                          </a:solidFill>
                          <a:effectLst/>
                        </a:rPr>
                        <a:t> </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13219598"/>
                  </a:ext>
                </a:extLst>
              </a:tr>
              <a:tr h="394227">
                <a:tc>
                  <a:txBody>
                    <a:bodyPr/>
                    <a:lstStyle/>
                    <a:p>
                      <a:pPr>
                        <a:lnSpc>
                          <a:spcPct val="107000"/>
                        </a:lnSpc>
                        <a:spcAft>
                          <a:spcPts val="0"/>
                        </a:spcAft>
                      </a:pPr>
                      <a:r>
                        <a:rPr lang="en-GB" sz="1200" b="1" dirty="0">
                          <a:effectLst/>
                        </a:rPr>
                        <a:t>Muscular endurance</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tc>
                  <a:txBody>
                    <a:bodyPr/>
                    <a:lstStyle/>
                    <a:p>
                      <a:pPr>
                        <a:lnSpc>
                          <a:spcPct val="107000"/>
                        </a:lnSpc>
                        <a:spcAft>
                          <a:spcPts val="0"/>
                        </a:spcAft>
                      </a:pPr>
                      <a:r>
                        <a:rPr lang="en-GB" sz="1200" dirty="0">
                          <a:solidFill>
                            <a:srgbClr val="FF0000"/>
                          </a:solidFill>
                          <a:effectLst/>
                        </a:rPr>
                        <a:t>The ability of muscles to undergo repeated contractions, avoiding fatigue.</a:t>
                      </a:r>
                    </a:p>
                    <a:p>
                      <a:pPr>
                        <a:lnSpc>
                          <a:spcPct val="107000"/>
                        </a:lnSpc>
                        <a:spcAft>
                          <a:spcPts val="0"/>
                        </a:spcAft>
                      </a:pPr>
                      <a:r>
                        <a:rPr lang="en-GB" sz="1200" dirty="0">
                          <a:solidFill>
                            <a:srgbClr val="FF0000"/>
                          </a:solidFill>
                          <a:effectLst/>
                        </a:rPr>
                        <a:t> </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3759290625"/>
                  </a:ext>
                </a:extLst>
              </a:tr>
              <a:tr h="394227">
                <a:tc>
                  <a:txBody>
                    <a:bodyPr/>
                    <a:lstStyle/>
                    <a:p>
                      <a:pPr>
                        <a:lnSpc>
                          <a:spcPct val="107000"/>
                        </a:lnSpc>
                        <a:spcAft>
                          <a:spcPts val="0"/>
                        </a:spcAft>
                      </a:pPr>
                      <a:r>
                        <a:rPr lang="en-GB" sz="1200" b="1" dirty="0">
                          <a:effectLst/>
                        </a:rPr>
                        <a:t>Balance</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tc>
                  <a:txBody>
                    <a:bodyPr/>
                    <a:lstStyle/>
                    <a:p>
                      <a:pPr>
                        <a:lnSpc>
                          <a:spcPct val="107000"/>
                        </a:lnSpc>
                        <a:spcAft>
                          <a:spcPts val="0"/>
                        </a:spcAft>
                      </a:pPr>
                      <a:r>
                        <a:rPr lang="en-GB" sz="1200" dirty="0">
                          <a:solidFill>
                            <a:srgbClr val="FF0000"/>
                          </a:solidFill>
                          <a:effectLst/>
                        </a:rPr>
                        <a:t>The maintenance of the centre of mass over the base of support.  </a:t>
                      </a:r>
                    </a:p>
                    <a:p>
                      <a:pPr>
                        <a:lnSpc>
                          <a:spcPct val="107000"/>
                        </a:lnSpc>
                        <a:spcAft>
                          <a:spcPts val="0"/>
                        </a:spcAft>
                      </a:pPr>
                      <a:r>
                        <a:rPr lang="en-GB" sz="1200" dirty="0">
                          <a:solidFill>
                            <a:srgbClr val="FF0000"/>
                          </a:solidFill>
                          <a:effectLst/>
                        </a:rPr>
                        <a:t> </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321576526"/>
                  </a:ext>
                </a:extLst>
              </a:tr>
              <a:tr h="394227">
                <a:tc>
                  <a:txBody>
                    <a:bodyPr/>
                    <a:lstStyle/>
                    <a:p>
                      <a:pPr>
                        <a:lnSpc>
                          <a:spcPct val="107000"/>
                        </a:lnSpc>
                        <a:spcAft>
                          <a:spcPts val="0"/>
                        </a:spcAft>
                      </a:pPr>
                      <a:r>
                        <a:rPr lang="en-GB" sz="1200" b="1" dirty="0">
                          <a:effectLst/>
                        </a:rPr>
                        <a:t>Agility</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tc>
                  <a:txBody>
                    <a:bodyPr/>
                    <a:lstStyle/>
                    <a:p>
                      <a:pPr>
                        <a:lnSpc>
                          <a:spcPct val="107000"/>
                        </a:lnSpc>
                        <a:spcAft>
                          <a:spcPts val="0"/>
                        </a:spcAft>
                      </a:pPr>
                      <a:r>
                        <a:rPr lang="en-GB" sz="1200" dirty="0">
                          <a:solidFill>
                            <a:srgbClr val="FF0000"/>
                          </a:solidFill>
                          <a:effectLst/>
                        </a:rPr>
                        <a:t>The ability to move and change direction quickly whilst maintain control.</a:t>
                      </a:r>
                    </a:p>
                    <a:p>
                      <a:pPr>
                        <a:lnSpc>
                          <a:spcPct val="107000"/>
                        </a:lnSpc>
                        <a:spcAft>
                          <a:spcPts val="0"/>
                        </a:spcAft>
                      </a:pPr>
                      <a:r>
                        <a:rPr lang="en-GB" sz="1200" dirty="0">
                          <a:solidFill>
                            <a:srgbClr val="FF0000"/>
                          </a:solidFill>
                          <a:effectLst/>
                        </a:rPr>
                        <a:t> </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3202829327"/>
                  </a:ext>
                </a:extLst>
              </a:tr>
              <a:tr h="394227">
                <a:tc>
                  <a:txBody>
                    <a:bodyPr/>
                    <a:lstStyle/>
                    <a:p>
                      <a:pPr>
                        <a:lnSpc>
                          <a:spcPct val="107000"/>
                        </a:lnSpc>
                        <a:spcAft>
                          <a:spcPts val="0"/>
                        </a:spcAft>
                      </a:pPr>
                      <a:r>
                        <a:rPr lang="en-GB" sz="1200" b="1" dirty="0">
                          <a:effectLst/>
                        </a:rPr>
                        <a:t>Co-ordination</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tc>
                  <a:txBody>
                    <a:bodyPr/>
                    <a:lstStyle/>
                    <a:p>
                      <a:pPr>
                        <a:lnSpc>
                          <a:spcPct val="107000"/>
                        </a:lnSpc>
                        <a:spcAft>
                          <a:spcPts val="0"/>
                        </a:spcAft>
                      </a:pPr>
                      <a:r>
                        <a:rPr lang="en-GB" sz="1200" dirty="0">
                          <a:solidFill>
                            <a:srgbClr val="FF0000"/>
                          </a:solidFill>
                          <a:effectLst/>
                        </a:rPr>
                        <a:t>The ability to use two different parts of the body together smoothly and efficiently.</a:t>
                      </a:r>
                    </a:p>
                    <a:p>
                      <a:pPr>
                        <a:lnSpc>
                          <a:spcPct val="107000"/>
                        </a:lnSpc>
                        <a:spcAft>
                          <a:spcPts val="0"/>
                        </a:spcAft>
                      </a:pPr>
                      <a:r>
                        <a:rPr lang="en-GB" sz="1200" dirty="0">
                          <a:solidFill>
                            <a:srgbClr val="FF0000"/>
                          </a:solidFill>
                          <a:effectLst/>
                        </a:rPr>
                        <a:t> </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1697903704"/>
                  </a:ext>
                </a:extLst>
              </a:tr>
              <a:tr h="394227">
                <a:tc>
                  <a:txBody>
                    <a:bodyPr/>
                    <a:lstStyle/>
                    <a:p>
                      <a:pPr>
                        <a:lnSpc>
                          <a:spcPct val="107000"/>
                        </a:lnSpc>
                        <a:spcAft>
                          <a:spcPts val="0"/>
                        </a:spcAft>
                      </a:pPr>
                      <a:r>
                        <a:rPr lang="en-GB" sz="1200" b="1" dirty="0">
                          <a:effectLst/>
                        </a:rPr>
                        <a:t>Power</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tc>
                  <a:txBody>
                    <a:bodyPr/>
                    <a:lstStyle/>
                    <a:p>
                      <a:pPr>
                        <a:lnSpc>
                          <a:spcPct val="107000"/>
                        </a:lnSpc>
                        <a:spcAft>
                          <a:spcPts val="0"/>
                        </a:spcAft>
                      </a:pPr>
                      <a:r>
                        <a:rPr lang="en-GB" sz="1200" dirty="0">
                          <a:solidFill>
                            <a:srgbClr val="FF0000"/>
                          </a:solidFill>
                          <a:effectLst/>
                        </a:rPr>
                        <a:t>Product of strength and speed, also known as explosive strength (anaerobic power).</a:t>
                      </a:r>
                    </a:p>
                    <a:p>
                      <a:pPr>
                        <a:lnSpc>
                          <a:spcPct val="107000"/>
                        </a:lnSpc>
                        <a:spcAft>
                          <a:spcPts val="0"/>
                        </a:spcAft>
                      </a:pPr>
                      <a:r>
                        <a:rPr lang="en-GB" sz="1200" dirty="0">
                          <a:solidFill>
                            <a:srgbClr val="FF0000"/>
                          </a:solidFill>
                          <a:effectLst/>
                        </a:rPr>
                        <a:t> </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1025145319"/>
                  </a:ext>
                </a:extLst>
              </a:tr>
              <a:tr h="394227">
                <a:tc>
                  <a:txBody>
                    <a:bodyPr/>
                    <a:lstStyle/>
                    <a:p>
                      <a:pPr>
                        <a:lnSpc>
                          <a:spcPct val="107000"/>
                        </a:lnSpc>
                        <a:spcAft>
                          <a:spcPts val="0"/>
                        </a:spcAft>
                      </a:pPr>
                      <a:r>
                        <a:rPr lang="en-GB" sz="1200" b="1">
                          <a:effectLst/>
                        </a:rPr>
                        <a:t>Reaction Time </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tc>
                  <a:txBody>
                    <a:bodyPr/>
                    <a:lstStyle/>
                    <a:p>
                      <a:pPr>
                        <a:lnSpc>
                          <a:spcPct val="107000"/>
                        </a:lnSpc>
                        <a:spcAft>
                          <a:spcPts val="0"/>
                        </a:spcAft>
                      </a:pPr>
                      <a:r>
                        <a:rPr lang="en-GB" sz="1200" dirty="0">
                          <a:solidFill>
                            <a:srgbClr val="FF0000"/>
                          </a:solidFill>
                          <a:effectLst/>
                        </a:rPr>
                        <a:t>The time taken to initiate a response to a stimulus. </a:t>
                      </a:r>
                    </a:p>
                    <a:p>
                      <a:pPr>
                        <a:lnSpc>
                          <a:spcPct val="107000"/>
                        </a:lnSpc>
                        <a:spcAft>
                          <a:spcPts val="0"/>
                        </a:spcAft>
                      </a:pPr>
                      <a:r>
                        <a:rPr lang="en-GB" sz="1200" dirty="0">
                          <a:solidFill>
                            <a:srgbClr val="FF0000"/>
                          </a:solidFill>
                          <a:effectLst/>
                        </a:rPr>
                        <a:t> </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3448355439"/>
                  </a:ext>
                </a:extLst>
              </a:tr>
              <a:tr h="394227">
                <a:tc>
                  <a:txBody>
                    <a:bodyPr/>
                    <a:lstStyle/>
                    <a:p>
                      <a:pPr>
                        <a:lnSpc>
                          <a:spcPct val="107000"/>
                        </a:lnSpc>
                        <a:spcAft>
                          <a:spcPts val="0"/>
                        </a:spcAft>
                      </a:pPr>
                      <a:r>
                        <a:rPr lang="en-GB" sz="1200" b="1">
                          <a:effectLst/>
                        </a:rPr>
                        <a:t>Speed</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tc>
                  <a:txBody>
                    <a:bodyPr/>
                    <a:lstStyle/>
                    <a:p>
                      <a:pPr>
                        <a:lnSpc>
                          <a:spcPct val="107000"/>
                        </a:lnSpc>
                        <a:spcAft>
                          <a:spcPts val="0"/>
                        </a:spcAft>
                      </a:pPr>
                      <a:r>
                        <a:rPr lang="en-GB" sz="1200" dirty="0">
                          <a:solidFill>
                            <a:srgbClr val="FF0000"/>
                          </a:solidFill>
                          <a:effectLst/>
                        </a:rPr>
                        <a:t>Putting the body parts through actions as quickly as possible. </a:t>
                      </a:r>
                    </a:p>
                    <a:p>
                      <a:pPr>
                        <a:lnSpc>
                          <a:spcPct val="107000"/>
                        </a:lnSpc>
                        <a:spcAft>
                          <a:spcPts val="0"/>
                        </a:spcAft>
                      </a:pPr>
                      <a:r>
                        <a:rPr lang="en-GB" sz="1200" dirty="0">
                          <a:solidFill>
                            <a:srgbClr val="FF0000"/>
                          </a:solidFill>
                          <a:effectLst/>
                        </a:rPr>
                        <a:t> </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989492430"/>
                  </a:ext>
                </a:extLst>
              </a:tr>
              <a:tr h="394227">
                <a:tc>
                  <a:txBody>
                    <a:bodyPr/>
                    <a:lstStyle/>
                    <a:p>
                      <a:pPr>
                        <a:lnSpc>
                          <a:spcPct val="107000"/>
                        </a:lnSpc>
                        <a:spcAft>
                          <a:spcPts val="0"/>
                        </a:spcAft>
                      </a:pPr>
                      <a:r>
                        <a:rPr lang="en-GB" sz="1200" b="1">
                          <a:effectLst/>
                        </a:rPr>
                        <a:t>Static Strength</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tc>
                  <a:txBody>
                    <a:bodyPr/>
                    <a:lstStyle/>
                    <a:p>
                      <a:pPr>
                        <a:lnSpc>
                          <a:spcPct val="107000"/>
                        </a:lnSpc>
                        <a:spcAft>
                          <a:spcPts val="0"/>
                        </a:spcAft>
                      </a:pPr>
                      <a:r>
                        <a:rPr lang="en-GB" sz="1200" dirty="0">
                          <a:solidFill>
                            <a:srgbClr val="FF0000"/>
                          </a:solidFill>
                          <a:effectLst/>
                        </a:rPr>
                        <a:t>Ability to hold a body part in a static position. </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2974204324"/>
                  </a:ext>
                </a:extLst>
              </a:tr>
              <a:tr h="394227">
                <a:tc>
                  <a:txBody>
                    <a:bodyPr/>
                    <a:lstStyle/>
                    <a:p>
                      <a:pPr>
                        <a:lnSpc>
                          <a:spcPct val="107000"/>
                        </a:lnSpc>
                        <a:spcAft>
                          <a:spcPts val="0"/>
                        </a:spcAft>
                      </a:pPr>
                      <a:r>
                        <a:rPr lang="en-GB" sz="1200" b="1" dirty="0">
                          <a:effectLst/>
                        </a:rPr>
                        <a:t>Maximal strength</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tc>
                  <a:txBody>
                    <a:bodyPr/>
                    <a:lstStyle/>
                    <a:p>
                      <a:pPr>
                        <a:lnSpc>
                          <a:spcPct val="107000"/>
                        </a:lnSpc>
                        <a:spcAft>
                          <a:spcPts val="0"/>
                        </a:spcAft>
                      </a:pPr>
                      <a:r>
                        <a:rPr lang="en-GB" sz="1200" dirty="0">
                          <a:solidFill>
                            <a:srgbClr val="FF0000"/>
                          </a:solidFill>
                          <a:effectLst/>
                        </a:rPr>
                        <a:t>The largest force possible in a single maximal contraction.</a:t>
                      </a:r>
                      <a:endParaRPr lang="en-GB"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709" marR="29709" marT="0" marB="0"/>
                </a:tc>
                <a:extLst>
                  <a:ext uri="{0D108BD9-81ED-4DB2-BD59-A6C34878D82A}">
                    <a16:rowId xmlns:a16="http://schemas.microsoft.com/office/drawing/2014/main" val="3389386761"/>
                  </a:ext>
                </a:extLst>
              </a:tr>
            </a:tbl>
          </a:graphicData>
        </a:graphic>
      </p:graphicFrame>
      <p:sp>
        <p:nvSpPr>
          <p:cNvPr id="17" name="Title 1">
            <a:extLst>
              <a:ext uri="{FF2B5EF4-FFF2-40B4-BE49-F238E27FC236}">
                <a16:creationId xmlns:a16="http://schemas.microsoft.com/office/drawing/2014/main" id="{4864F985-C03A-4F3F-9118-11E004599741}"/>
              </a:ext>
            </a:extLst>
          </p:cNvPr>
          <p:cNvSpPr>
            <a:spLocks noGrp="1"/>
          </p:cNvSpPr>
          <p:nvPr>
            <p:ph type="title"/>
          </p:nvPr>
        </p:nvSpPr>
        <p:spPr>
          <a:xfrm>
            <a:off x="223817" y="6343"/>
            <a:ext cx="6969959" cy="1040260"/>
          </a:xfrm>
        </p:spPr>
        <p:txBody>
          <a:bodyPr>
            <a:noAutofit/>
          </a:bodyPr>
          <a:lstStyle/>
          <a:p>
            <a:pPr algn="l"/>
            <a:r>
              <a:rPr lang="en-GB" sz="3200" b="1" dirty="0">
                <a:solidFill>
                  <a:schemeClr val="accent1">
                    <a:lumMod val="20000"/>
                    <a:lumOff val="80000"/>
                  </a:schemeClr>
                </a:solidFill>
              </a:rPr>
              <a:t>STARTER – What can you recall from week 1?</a:t>
            </a:r>
          </a:p>
        </p:txBody>
      </p:sp>
    </p:spTree>
    <p:extLst>
      <p:ext uri="{BB962C8B-B14F-4D97-AF65-F5344CB8AC3E}">
        <p14:creationId xmlns:p14="http://schemas.microsoft.com/office/powerpoint/2010/main" val="502764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1" y="0"/>
            <a:ext cx="9144000" cy="1052736"/>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5292080" y="6166927"/>
            <a:ext cx="3888432" cy="809050"/>
          </a:xfrm>
        </p:spPr>
      </p:pic>
      <p:sp>
        <p:nvSpPr>
          <p:cNvPr id="11" name="Rectangle 10"/>
          <p:cNvSpPr/>
          <p:nvPr/>
        </p:nvSpPr>
        <p:spPr>
          <a:xfrm>
            <a:off x="7380312" y="549841"/>
            <a:ext cx="1763688" cy="307777"/>
          </a:xfrm>
          <a:prstGeom prst="rect">
            <a:avLst/>
          </a:prstGeom>
        </p:spPr>
        <p:txBody>
          <a:bodyPr wrap="square">
            <a:spAutoFit/>
          </a:bodyPr>
          <a:lstStyle/>
          <a:p>
            <a:pPr algn="ctr"/>
            <a:r>
              <a:rPr lang="en-GB" sz="1400" dirty="0">
                <a:solidFill>
                  <a:schemeClr val="bg1"/>
                </a:solidFill>
                <a:latin typeface="Calibri" pitchFamily="34" charset="0"/>
              </a:rPr>
              <a:t>Sidmouth College</a:t>
            </a:r>
          </a:p>
        </p:txBody>
      </p:sp>
      <p:pic>
        <p:nvPicPr>
          <p:cNvPr id="6" name="Picture 5"/>
          <p:cNvPicPr>
            <a:picLocks noChangeAspect="1"/>
          </p:cNvPicPr>
          <p:nvPr/>
        </p:nvPicPr>
        <p:blipFill rotWithShape="1">
          <a:blip r:embed="rId4" cstate="print">
            <a:clrChange>
              <a:clrFrom>
                <a:srgbClr val="04294B"/>
              </a:clrFrom>
              <a:clrTo>
                <a:srgbClr val="04294B">
                  <a:alpha val="0"/>
                </a:srgbClr>
              </a:clrTo>
            </a:clrChange>
            <a:extLst>
              <a:ext uri="{28A0092B-C50C-407E-A947-70E740481C1C}">
                <a14:useLocalDpi xmlns:a14="http://schemas.microsoft.com/office/drawing/2010/main"/>
              </a:ext>
            </a:extLst>
          </a:blip>
          <a:srcRect r="-7"/>
          <a:stretch/>
        </p:blipFill>
        <p:spPr>
          <a:xfrm>
            <a:off x="7524328" y="37175"/>
            <a:ext cx="1440160" cy="612846"/>
          </a:xfrm>
          <a:prstGeom prst="rect">
            <a:avLst/>
          </a:prstGeom>
        </p:spPr>
      </p:pic>
      <p:pic>
        <p:nvPicPr>
          <p:cNvPr id="9" name="Content Placeholder 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09" y="6166927"/>
            <a:ext cx="3744416" cy="809050"/>
          </a:xfrm>
          <a:prstGeom prst="rect">
            <a:avLst/>
          </a:prstGeom>
        </p:spPr>
      </p:pic>
      <p:pic>
        <p:nvPicPr>
          <p:cNvPr id="10" name="Content Placeholder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743807" y="6166927"/>
            <a:ext cx="936104" cy="809050"/>
          </a:xfrm>
          <a:prstGeom prst="rect">
            <a:avLst/>
          </a:prstGeom>
        </p:spPr>
      </p:pic>
      <p:pic>
        <p:nvPicPr>
          <p:cNvPr id="13" name="Content Placeholder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17944" y="6166927"/>
            <a:ext cx="936104" cy="809050"/>
          </a:xfrm>
          <a:prstGeom prst="rect">
            <a:avLst/>
          </a:prstGeom>
        </p:spPr>
      </p:pic>
      <p:sp>
        <p:nvSpPr>
          <p:cNvPr id="15" name="Title 1"/>
          <p:cNvSpPr>
            <a:spLocks noGrp="1"/>
          </p:cNvSpPr>
          <p:nvPr>
            <p:ph type="title"/>
          </p:nvPr>
        </p:nvSpPr>
        <p:spPr>
          <a:xfrm>
            <a:off x="223817" y="6343"/>
            <a:ext cx="6969959" cy="1040260"/>
          </a:xfrm>
        </p:spPr>
        <p:txBody>
          <a:bodyPr>
            <a:normAutofit/>
          </a:bodyPr>
          <a:lstStyle/>
          <a:p>
            <a:pPr algn="l"/>
            <a:r>
              <a:rPr lang="en-GB" sz="4000" b="1" dirty="0">
                <a:solidFill>
                  <a:schemeClr val="accent1">
                    <a:lumMod val="20000"/>
                    <a:lumOff val="80000"/>
                  </a:schemeClr>
                </a:solidFill>
              </a:rPr>
              <a:t>What am I learning today?</a:t>
            </a: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0312" y="641575"/>
            <a:ext cx="1676430" cy="576102"/>
          </a:xfrm>
          <a:prstGeom prst="rect">
            <a:avLst/>
          </a:prstGeom>
        </p:spPr>
      </p:pic>
      <p:sp>
        <p:nvSpPr>
          <p:cNvPr id="8" name="TextBox 7"/>
          <p:cNvSpPr txBox="1"/>
          <p:nvPr/>
        </p:nvSpPr>
        <p:spPr>
          <a:xfrm>
            <a:off x="235908" y="1162687"/>
            <a:ext cx="8668662" cy="3539430"/>
          </a:xfrm>
          <a:prstGeom prst="rect">
            <a:avLst/>
          </a:prstGeom>
          <a:noFill/>
        </p:spPr>
        <p:txBody>
          <a:bodyPr wrap="square" rtlCol="0">
            <a:spAutoFit/>
          </a:bodyPr>
          <a:lstStyle/>
          <a:p>
            <a:r>
              <a:rPr lang="en-GB" sz="2800" b="1" dirty="0">
                <a:solidFill>
                  <a:schemeClr val="tx2"/>
                </a:solidFill>
              </a:rPr>
              <a:t>LO: </a:t>
            </a:r>
          </a:p>
          <a:p>
            <a:r>
              <a:rPr lang="en-GB" sz="2800" dirty="0">
                <a:solidFill>
                  <a:schemeClr val="tx2"/>
                </a:solidFill>
              </a:rPr>
              <a:t>To notice detail on technique for skills in football.</a:t>
            </a:r>
          </a:p>
          <a:p>
            <a:r>
              <a:rPr lang="en-GB" sz="2800" b="1" dirty="0">
                <a:solidFill>
                  <a:schemeClr val="tx2"/>
                </a:solidFill>
              </a:rPr>
              <a:t>Success criteria:</a:t>
            </a:r>
          </a:p>
          <a:p>
            <a:pPr marL="457200" indent="-457200">
              <a:buFont typeface="Wingdings" panose="05000000000000000000" pitchFamily="2" charset="2"/>
              <a:buChar char="ü"/>
            </a:pPr>
            <a:r>
              <a:rPr lang="en-GB" sz="2800" dirty="0">
                <a:solidFill>
                  <a:schemeClr val="tx2"/>
                </a:solidFill>
              </a:rPr>
              <a:t>Identify the technical points for a skill</a:t>
            </a:r>
          </a:p>
          <a:p>
            <a:pPr marL="457200" indent="-457200">
              <a:buFont typeface="Wingdings" panose="05000000000000000000" pitchFamily="2" charset="2"/>
              <a:buChar char="ü"/>
            </a:pPr>
            <a:r>
              <a:rPr lang="en-GB" sz="2800" dirty="0">
                <a:solidFill>
                  <a:schemeClr val="tx2"/>
                </a:solidFill>
              </a:rPr>
              <a:t>Explain how it helps perform that skill</a:t>
            </a:r>
          </a:p>
          <a:p>
            <a:pPr marL="457200" indent="-457200">
              <a:buFont typeface="Wingdings" panose="05000000000000000000" pitchFamily="2" charset="2"/>
              <a:buChar char="ü"/>
            </a:pPr>
            <a:r>
              <a:rPr lang="en-GB" sz="2800" dirty="0">
                <a:solidFill>
                  <a:schemeClr val="tx2"/>
                </a:solidFill>
              </a:rPr>
              <a:t>Analyse the technique of a performer for a skill</a:t>
            </a:r>
          </a:p>
          <a:p>
            <a:pPr marL="457200" indent="-457200">
              <a:buFont typeface="Wingdings" panose="05000000000000000000" pitchFamily="2" charset="2"/>
              <a:buChar char="ü"/>
            </a:pPr>
            <a:endParaRPr lang="en-GB" sz="2800" dirty="0">
              <a:solidFill>
                <a:schemeClr val="tx2"/>
              </a:solidFill>
            </a:endParaRPr>
          </a:p>
          <a:p>
            <a:pPr marL="457200" indent="-457200">
              <a:buFont typeface="Wingdings" panose="05000000000000000000" pitchFamily="2" charset="2"/>
              <a:buChar char="ü"/>
            </a:pPr>
            <a:endParaRPr lang="en-GB" sz="2800" dirty="0">
              <a:solidFill>
                <a:schemeClr val="tx2"/>
              </a:solidFill>
            </a:endParaRPr>
          </a:p>
        </p:txBody>
      </p:sp>
      <p:pic>
        <p:nvPicPr>
          <p:cNvPr id="4098" name="Picture 2" descr="Southgate praises England players after a 'special night' - EgyptToday">
            <a:extLst>
              <a:ext uri="{FF2B5EF4-FFF2-40B4-BE49-F238E27FC236}">
                <a16:creationId xmlns:a16="http://schemas.microsoft.com/office/drawing/2014/main" id="{F81D2AC5-25D4-4BCF-9099-42FBA0A9F3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8503" y="4382317"/>
            <a:ext cx="3278882" cy="1973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345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1" y="0"/>
            <a:ext cx="9144000" cy="1052736"/>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5292080" y="6166927"/>
            <a:ext cx="3888432" cy="809050"/>
          </a:xfrm>
        </p:spPr>
      </p:pic>
      <p:sp>
        <p:nvSpPr>
          <p:cNvPr id="11" name="Rectangle 10"/>
          <p:cNvSpPr/>
          <p:nvPr/>
        </p:nvSpPr>
        <p:spPr>
          <a:xfrm>
            <a:off x="7380312" y="549841"/>
            <a:ext cx="1763688" cy="307777"/>
          </a:xfrm>
          <a:prstGeom prst="rect">
            <a:avLst/>
          </a:prstGeom>
        </p:spPr>
        <p:txBody>
          <a:bodyPr wrap="square">
            <a:spAutoFit/>
          </a:bodyPr>
          <a:lstStyle/>
          <a:p>
            <a:pPr algn="ctr"/>
            <a:r>
              <a:rPr lang="en-GB" sz="1400" dirty="0">
                <a:solidFill>
                  <a:schemeClr val="bg1"/>
                </a:solidFill>
                <a:latin typeface="Calibri" pitchFamily="34" charset="0"/>
              </a:rPr>
              <a:t>Sidmouth College</a:t>
            </a:r>
          </a:p>
        </p:txBody>
      </p:sp>
      <p:pic>
        <p:nvPicPr>
          <p:cNvPr id="6" name="Picture 5"/>
          <p:cNvPicPr>
            <a:picLocks noChangeAspect="1"/>
          </p:cNvPicPr>
          <p:nvPr/>
        </p:nvPicPr>
        <p:blipFill rotWithShape="1">
          <a:blip r:embed="rId4" cstate="print">
            <a:clrChange>
              <a:clrFrom>
                <a:srgbClr val="04294B"/>
              </a:clrFrom>
              <a:clrTo>
                <a:srgbClr val="04294B">
                  <a:alpha val="0"/>
                </a:srgbClr>
              </a:clrTo>
            </a:clrChange>
            <a:extLst>
              <a:ext uri="{28A0092B-C50C-407E-A947-70E740481C1C}">
                <a14:useLocalDpi xmlns:a14="http://schemas.microsoft.com/office/drawing/2010/main"/>
              </a:ext>
            </a:extLst>
          </a:blip>
          <a:srcRect r="-7"/>
          <a:stretch/>
        </p:blipFill>
        <p:spPr>
          <a:xfrm>
            <a:off x="7524328" y="37175"/>
            <a:ext cx="1440160" cy="612846"/>
          </a:xfrm>
          <a:prstGeom prst="rect">
            <a:avLst/>
          </a:prstGeom>
        </p:spPr>
      </p:pic>
      <p:pic>
        <p:nvPicPr>
          <p:cNvPr id="9" name="Content Placeholder 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09" y="6166927"/>
            <a:ext cx="3744416" cy="809050"/>
          </a:xfrm>
          <a:prstGeom prst="rect">
            <a:avLst/>
          </a:prstGeom>
        </p:spPr>
      </p:pic>
      <p:pic>
        <p:nvPicPr>
          <p:cNvPr id="10" name="Content Placeholder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743807" y="6166927"/>
            <a:ext cx="936104" cy="809050"/>
          </a:xfrm>
          <a:prstGeom prst="rect">
            <a:avLst/>
          </a:prstGeom>
        </p:spPr>
      </p:pic>
      <p:pic>
        <p:nvPicPr>
          <p:cNvPr id="13" name="Content Placeholder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17944" y="6166927"/>
            <a:ext cx="936104" cy="809050"/>
          </a:xfrm>
          <a:prstGeom prst="rect">
            <a:avLst/>
          </a:prstGeom>
        </p:spPr>
      </p:pic>
      <p:sp>
        <p:nvSpPr>
          <p:cNvPr id="15" name="Title 1"/>
          <p:cNvSpPr>
            <a:spLocks noGrp="1"/>
          </p:cNvSpPr>
          <p:nvPr>
            <p:ph type="title"/>
          </p:nvPr>
        </p:nvSpPr>
        <p:spPr>
          <a:xfrm>
            <a:off x="223817" y="6343"/>
            <a:ext cx="6969959" cy="1040260"/>
          </a:xfrm>
        </p:spPr>
        <p:txBody>
          <a:bodyPr>
            <a:noAutofit/>
          </a:bodyPr>
          <a:lstStyle/>
          <a:p>
            <a:pPr algn="l"/>
            <a:r>
              <a:rPr lang="en-GB" sz="3200" b="1" dirty="0">
                <a:solidFill>
                  <a:schemeClr val="accent1">
                    <a:lumMod val="20000"/>
                    <a:lumOff val="80000"/>
                  </a:schemeClr>
                </a:solidFill>
              </a:rPr>
              <a:t>Core skills</a:t>
            </a: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0312" y="641575"/>
            <a:ext cx="1676430" cy="576102"/>
          </a:xfrm>
          <a:prstGeom prst="rect">
            <a:avLst/>
          </a:prstGeom>
        </p:spPr>
      </p:pic>
      <p:graphicFrame>
        <p:nvGraphicFramePr>
          <p:cNvPr id="17" name="Table 16">
            <a:extLst>
              <a:ext uri="{FF2B5EF4-FFF2-40B4-BE49-F238E27FC236}">
                <a16:creationId xmlns:a16="http://schemas.microsoft.com/office/drawing/2014/main" id="{830F5129-5777-4605-83D0-A82D5BDF4FC4}"/>
              </a:ext>
            </a:extLst>
          </p:cNvPr>
          <p:cNvGraphicFramePr>
            <a:graphicFrameLocks noGrp="1"/>
          </p:cNvGraphicFramePr>
          <p:nvPr>
            <p:extLst>
              <p:ext uri="{D42A27DB-BD31-4B8C-83A1-F6EECF244321}">
                <p14:modId xmlns:p14="http://schemas.microsoft.com/office/powerpoint/2010/main" val="4160698179"/>
              </p:ext>
            </p:extLst>
          </p:nvPr>
        </p:nvGraphicFramePr>
        <p:xfrm>
          <a:off x="2672663" y="1882551"/>
          <a:ext cx="4014496" cy="3600402"/>
        </p:xfrm>
        <a:graphic>
          <a:graphicData uri="http://schemas.openxmlformats.org/drawingml/2006/table">
            <a:tbl>
              <a:tblPr firstRow="1" firstCol="1" bandRow="1">
                <a:tableStyleId>{5940675A-B579-460E-94D1-54222C63F5DA}</a:tableStyleId>
              </a:tblPr>
              <a:tblGrid>
                <a:gridCol w="4014496">
                  <a:extLst>
                    <a:ext uri="{9D8B030D-6E8A-4147-A177-3AD203B41FA5}">
                      <a16:colId xmlns:a16="http://schemas.microsoft.com/office/drawing/2014/main" val="4256599877"/>
                    </a:ext>
                  </a:extLst>
                </a:gridCol>
              </a:tblGrid>
              <a:tr h="600067">
                <a:tc>
                  <a:txBody>
                    <a:bodyPr/>
                    <a:lstStyle/>
                    <a:p>
                      <a:pPr algn="ctr">
                        <a:lnSpc>
                          <a:spcPct val="107000"/>
                        </a:lnSpc>
                        <a:spcAft>
                          <a:spcPts val="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FOOTBALL CORE SKILLS</a:t>
                      </a:r>
                    </a:p>
                  </a:txBody>
                  <a:tcPr marL="29709" marR="29709" marT="0" marB="0"/>
                </a:tc>
                <a:extLst>
                  <a:ext uri="{0D108BD9-81ED-4DB2-BD59-A6C34878D82A}">
                    <a16:rowId xmlns:a16="http://schemas.microsoft.com/office/drawing/2014/main" val="3552852991"/>
                  </a:ext>
                </a:extLst>
              </a:tr>
              <a:tr h="600067">
                <a:tc>
                  <a:txBody>
                    <a:bodyPr/>
                    <a:lstStyle/>
                    <a:p>
                      <a:pPr>
                        <a:lnSpc>
                          <a:spcPct val="107000"/>
                        </a:lnSpc>
                        <a:spcAft>
                          <a:spcPts val="0"/>
                        </a:spcAft>
                      </a:pPr>
                      <a:r>
                        <a:rPr lang="en-GB" sz="2400" b="0" dirty="0">
                          <a:effectLst/>
                          <a:latin typeface="Calibri" panose="020F0502020204030204" pitchFamily="34" charset="0"/>
                          <a:ea typeface="Calibri" panose="020F0502020204030204" pitchFamily="34" charset="0"/>
                          <a:cs typeface="Times New Roman" panose="02020603050405020304" pitchFamily="18" charset="0"/>
                        </a:rPr>
                        <a:t>Passing/receiving </a:t>
                      </a:r>
                    </a:p>
                  </a:txBody>
                  <a:tcPr marL="29709" marR="29709" marT="0" marB="0"/>
                </a:tc>
                <a:extLst>
                  <a:ext uri="{0D108BD9-81ED-4DB2-BD59-A6C34878D82A}">
                    <a16:rowId xmlns:a16="http://schemas.microsoft.com/office/drawing/2014/main" val="3834323789"/>
                  </a:ext>
                </a:extLst>
              </a:tr>
              <a:tr h="600067">
                <a:tc>
                  <a:txBody>
                    <a:bodyPr/>
                    <a:lstStyle/>
                    <a:p>
                      <a:pPr>
                        <a:lnSpc>
                          <a:spcPct val="107000"/>
                        </a:lnSpc>
                        <a:spcAft>
                          <a:spcPts val="0"/>
                        </a:spcAft>
                      </a:pPr>
                      <a:r>
                        <a:rPr lang="en-GB" sz="2400" b="0" dirty="0">
                          <a:effectLst/>
                          <a:latin typeface="Calibri" panose="020F0502020204030204" pitchFamily="34" charset="0"/>
                          <a:ea typeface="Calibri" panose="020F0502020204030204" pitchFamily="34" charset="0"/>
                          <a:cs typeface="Times New Roman" panose="02020603050405020304" pitchFamily="18" charset="0"/>
                        </a:rPr>
                        <a:t>Dribbling/moving with the ball</a:t>
                      </a:r>
                    </a:p>
                  </a:txBody>
                  <a:tcPr marL="29709" marR="29709" marT="0" marB="0"/>
                </a:tc>
                <a:extLst>
                  <a:ext uri="{0D108BD9-81ED-4DB2-BD59-A6C34878D82A}">
                    <a16:rowId xmlns:a16="http://schemas.microsoft.com/office/drawing/2014/main" val="3977801516"/>
                  </a:ext>
                </a:extLst>
              </a:tr>
              <a:tr h="600067">
                <a:tc>
                  <a:txBody>
                    <a:bodyPr/>
                    <a:lstStyle/>
                    <a:p>
                      <a:pPr>
                        <a:lnSpc>
                          <a:spcPct val="107000"/>
                        </a:lnSpc>
                        <a:spcAft>
                          <a:spcPts val="0"/>
                        </a:spcAft>
                      </a:pPr>
                      <a:r>
                        <a:rPr lang="en-GB" sz="2400" b="0" dirty="0">
                          <a:effectLst/>
                          <a:latin typeface="Calibri" panose="020F0502020204030204" pitchFamily="34" charset="0"/>
                          <a:ea typeface="Calibri" panose="020F0502020204030204" pitchFamily="34" charset="0"/>
                          <a:cs typeface="Times New Roman" panose="02020603050405020304" pitchFamily="18" charset="0"/>
                        </a:rPr>
                        <a:t>Shooting </a:t>
                      </a:r>
                    </a:p>
                  </a:txBody>
                  <a:tcPr marL="29709" marR="29709" marT="0" marB="0"/>
                </a:tc>
                <a:extLst>
                  <a:ext uri="{0D108BD9-81ED-4DB2-BD59-A6C34878D82A}">
                    <a16:rowId xmlns:a16="http://schemas.microsoft.com/office/drawing/2014/main" val="13219598"/>
                  </a:ext>
                </a:extLst>
              </a:tr>
              <a:tr h="600067">
                <a:tc>
                  <a:txBody>
                    <a:bodyPr/>
                    <a:lstStyle/>
                    <a:p>
                      <a:pPr>
                        <a:lnSpc>
                          <a:spcPct val="107000"/>
                        </a:lnSpc>
                        <a:spcAft>
                          <a:spcPts val="0"/>
                        </a:spcAft>
                      </a:pPr>
                      <a:r>
                        <a:rPr lang="en-GB" sz="2400" b="0" dirty="0">
                          <a:effectLst/>
                          <a:latin typeface="Calibri" panose="020F0502020204030204" pitchFamily="34" charset="0"/>
                          <a:ea typeface="Calibri" panose="020F0502020204030204" pitchFamily="34" charset="0"/>
                          <a:cs typeface="Times New Roman" panose="02020603050405020304" pitchFamily="18" charset="0"/>
                        </a:rPr>
                        <a:t>Heading</a:t>
                      </a:r>
                    </a:p>
                  </a:txBody>
                  <a:tcPr marL="29709" marR="29709" marT="0" marB="0"/>
                </a:tc>
                <a:extLst>
                  <a:ext uri="{0D108BD9-81ED-4DB2-BD59-A6C34878D82A}">
                    <a16:rowId xmlns:a16="http://schemas.microsoft.com/office/drawing/2014/main" val="3759290625"/>
                  </a:ext>
                </a:extLst>
              </a:tr>
              <a:tr h="600067">
                <a:tc>
                  <a:txBody>
                    <a:bodyPr/>
                    <a:lstStyle/>
                    <a:p>
                      <a:pPr>
                        <a:lnSpc>
                          <a:spcPct val="107000"/>
                        </a:lnSpc>
                        <a:spcAft>
                          <a:spcPts val="0"/>
                        </a:spcAft>
                      </a:pPr>
                      <a:r>
                        <a:rPr lang="en-GB" sz="2400" b="0" dirty="0">
                          <a:effectLst/>
                          <a:latin typeface="Calibri" panose="020F0502020204030204" pitchFamily="34" charset="0"/>
                          <a:ea typeface="Calibri" panose="020F0502020204030204" pitchFamily="34" charset="0"/>
                          <a:cs typeface="Times New Roman" panose="02020603050405020304" pitchFamily="18" charset="0"/>
                        </a:rPr>
                        <a:t>Tackling </a:t>
                      </a:r>
                    </a:p>
                  </a:txBody>
                  <a:tcPr marL="29709" marR="29709" marT="0" marB="0"/>
                </a:tc>
                <a:extLst>
                  <a:ext uri="{0D108BD9-81ED-4DB2-BD59-A6C34878D82A}">
                    <a16:rowId xmlns:a16="http://schemas.microsoft.com/office/drawing/2014/main" val="321576526"/>
                  </a:ext>
                </a:extLst>
              </a:tr>
            </a:tbl>
          </a:graphicData>
        </a:graphic>
      </p:graphicFrame>
    </p:spTree>
    <p:extLst>
      <p:ext uri="{BB962C8B-B14F-4D97-AF65-F5344CB8AC3E}">
        <p14:creationId xmlns:p14="http://schemas.microsoft.com/office/powerpoint/2010/main" val="776419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1" y="0"/>
            <a:ext cx="9144000" cy="1052736"/>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p:cNvPicPr>
            <a:picLocks noGrp="1" noChangeAspect="1"/>
          </p:cNvPicPr>
          <p:nvPr>
            <p:ph idx="1"/>
          </p:nvPr>
        </p:nvPicPr>
        <p:blipFill rotWithShape="1">
          <a:blip r:embed="rId4" cstate="print">
            <a:extLst>
              <a:ext uri="{28A0092B-C50C-407E-A947-70E740481C1C}">
                <a14:useLocalDpi xmlns:a14="http://schemas.microsoft.com/office/drawing/2010/main"/>
              </a:ext>
            </a:extLst>
          </a:blip>
          <a:srcRect/>
          <a:stretch/>
        </p:blipFill>
        <p:spPr>
          <a:xfrm>
            <a:off x="5292080" y="6166927"/>
            <a:ext cx="3888432" cy="809050"/>
          </a:xfrm>
        </p:spPr>
      </p:pic>
      <p:sp>
        <p:nvSpPr>
          <p:cNvPr id="11" name="Rectangle 10"/>
          <p:cNvSpPr/>
          <p:nvPr/>
        </p:nvSpPr>
        <p:spPr>
          <a:xfrm>
            <a:off x="7380312" y="549841"/>
            <a:ext cx="1763688" cy="307777"/>
          </a:xfrm>
          <a:prstGeom prst="rect">
            <a:avLst/>
          </a:prstGeom>
        </p:spPr>
        <p:txBody>
          <a:bodyPr wrap="square">
            <a:spAutoFit/>
          </a:bodyPr>
          <a:lstStyle/>
          <a:p>
            <a:pPr algn="ctr"/>
            <a:r>
              <a:rPr lang="en-GB" sz="1400" dirty="0">
                <a:solidFill>
                  <a:schemeClr val="bg1"/>
                </a:solidFill>
                <a:latin typeface="Calibri" pitchFamily="34" charset="0"/>
              </a:rPr>
              <a:t>Sidmouth College</a:t>
            </a:r>
          </a:p>
        </p:txBody>
      </p:sp>
      <p:pic>
        <p:nvPicPr>
          <p:cNvPr id="6" name="Picture 5"/>
          <p:cNvPicPr>
            <a:picLocks noChangeAspect="1"/>
          </p:cNvPicPr>
          <p:nvPr/>
        </p:nvPicPr>
        <p:blipFill rotWithShape="1">
          <a:blip r:embed="rId5" cstate="print">
            <a:clrChange>
              <a:clrFrom>
                <a:srgbClr val="04294B"/>
              </a:clrFrom>
              <a:clrTo>
                <a:srgbClr val="04294B">
                  <a:alpha val="0"/>
                </a:srgbClr>
              </a:clrTo>
            </a:clrChange>
            <a:extLst>
              <a:ext uri="{28A0092B-C50C-407E-A947-70E740481C1C}">
                <a14:useLocalDpi xmlns:a14="http://schemas.microsoft.com/office/drawing/2010/main"/>
              </a:ext>
            </a:extLst>
          </a:blip>
          <a:srcRect r="-7"/>
          <a:stretch/>
        </p:blipFill>
        <p:spPr>
          <a:xfrm>
            <a:off x="7524328" y="37175"/>
            <a:ext cx="1440160" cy="612846"/>
          </a:xfrm>
          <a:prstGeom prst="rect">
            <a:avLst/>
          </a:prstGeom>
        </p:spPr>
      </p:pic>
      <p:pic>
        <p:nvPicPr>
          <p:cNvPr id="9" name="Content Placeholder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09" y="6166927"/>
            <a:ext cx="3744416" cy="809050"/>
          </a:xfrm>
          <a:prstGeom prst="rect">
            <a:avLst/>
          </a:prstGeom>
        </p:spPr>
      </p:pic>
      <p:pic>
        <p:nvPicPr>
          <p:cNvPr id="10" name="Content Placeholder 4"/>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743807" y="6166927"/>
            <a:ext cx="936104" cy="809050"/>
          </a:xfrm>
          <a:prstGeom prst="rect">
            <a:avLst/>
          </a:prstGeom>
        </p:spPr>
      </p:pic>
      <p:pic>
        <p:nvPicPr>
          <p:cNvPr id="13" name="Content Placeholder 4"/>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517944" y="6166927"/>
            <a:ext cx="936104" cy="809050"/>
          </a:xfrm>
          <a:prstGeom prst="rect">
            <a:avLst/>
          </a:prstGeom>
        </p:spPr>
      </p:pic>
      <p:sp>
        <p:nvSpPr>
          <p:cNvPr id="15" name="Title 1"/>
          <p:cNvSpPr>
            <a:spLocks noGrp="1"/>
          </p:cNvSpPr>
          <p:nvPr>
            <p:ph type="title"/>
          </p:nvPr>
        </p:nvSpPr>
        <p:spPr>
          <a:xfrm>
            <a:off x="223817" y="6343"/>
            <a:ext cx="6969959" cy="1040260"/>
          </a:xfrm>
        </p:spPr>
        <p:txBody>
          <a:bodyPr>
            <a:noAutofit/>
          </a:bodyPr>
          <a:lstStyle/>
          <a:p>
            <a:pPr algn="l"/>
            <a:r>
              <a:rPr lang="en-GB" sz="3200" b="1" dirty="0">
                <a:solidFill>
                  <a:schemeClr val="accent1">
                    <a:lumMod val="20000"/>
                    <a:lumOff val="80000"/>
                  </a:schemeClr>
                </a:solidFill>
              </a:rPr>
              <a:t>Core skills</a:t>
            </a: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80312" y="641575"/>
            <a:ext cx="1676430" cy="576102"/>
          </a:xfrm>
          <a:prstGeom prst="rect">
            <a:avLst/>
          </a:prstGeom>
        </p:spPr>
      </p:pic>
      <p:graphicFrame>
        <p:nvGraphicFramePr>
          <p:cNvPr id="17" name="Table 16">
            <a:extLst>
              <a:ext uri="{FF2B5EF4-FFF2-40B4-BE49-F238E27FC236}">
                <a16:creationId xmlns:a16="http://schemas.microsoft.com/office/drawing/2014/main" id="{830F5129-5777-4605-83D0-A82D5BDF4FC4}"/>
              </a:ext>
            </a:extLst>
          </p:cNvPr>
          <p:cNvGraphicFramePr>
            <a:graphicFrameLocks noGrp="1"/>
          </p:cNvGraphicFramePr>
          <p:nvPr>
            <p:extLst>
              <p:ext uri="{D42A27DB-BD31-4B8C-83A1-F6EECF244321}">
                <p14:modId xmlns:p14="http://schemas.microsoft.com/office/powerpoint/2010/main" val="3658660794"/>
              </p:ext>
            </p:extLst>
          </p:nvPr>
        </p:nvGraphicFramePr>
        <p:xfrm>
          <a:off x="197363" y="1185618"/>
          <a:ext cx="4014496" cy="809050"/>
        </p:xfrm>
        <a:graphic>
          <a:graphicData uri="http://schemas.openxmlformats.org/drawingml/2006/table">
            <a:tbl>
              <a:tblPr firstRow="1" firstCol="1" bandRow="1">
                <a:tableStyleId>{5940675A-B579-460E-94D1-54222C63F5DA}</a:tableStyleId>
              </a:tblPr>
              <a:tblGrid>
                <a:gridCol w="4014496">
                  <a:extLst>
                    <a:ext uri="{9D8B030D-6E8A-4147-A177-3AD203B41FA5}">
                      <a16:colId xmlns:a16="http://schemas.microsoft.com/office/drawing/2014/main" val="4256599877"/>
                    </a:ext>
                  </a:extLst>
                </a:gridCol>
              </a:tblGrid>
              <a:tr h="404525">
                <a:tc>
                  <a:txBody>
                    <a:bodyPr/>
                    <a:lstStyle/>
                    <a:p>
                      <a:pPr algn="ctr">
                        <a:lnSpc>
                          <a:spcPct val="107000"/>
                        </a:lnSpc>
                        <a:spcAft>
                          <a:spcPts val="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FOOTBALL CORE SKILLS</a:t>
                      </a:r>
                    </a:p>
                  </a:txBody>
                  <a:tcPr marL="29709" marR="29709" marT="0" marB="0"/>
                </a:tc>
                <a:extLst>
                  <a:ext uri="{0D108BD9-81ED-4DB2-BD59-A6C34878D82A}">
                    <a16:rowId xmlns:a16="http://schemas.microsoft.com/office/drawing/2014/main" val="3552852991"/>
                  </a:ext>
                </a:extLst>
              </a:tr>
              <a:tr h="404525">
                <a:tc>
                  <a:txBody>
                    <a:bodyPr/>
                    <a:lstStyle/>
                    <a:p>
                      <a:pPr>
                        <a:lnSpc>
                          <a:spcPct val="107000"/>
                        </a:lnSpc>
                        <a:spcAft>
                          <a:spcPts val="0"/>
                        </a:spcAft>
                      </a:pPr>
                      <a:r>
                        <a:rPr lang="en-GB" sz="2000" b="0" dirty="0">
                          <a:effectLst/>
                          <a:latin typeface="Calibri" panose="020F0502020204030204" pitchFamily="34" charset="0"/>
                          <a:ea typeface="Calibri" panose="020F0502020204030204" pitchFamily="34" charset="0"/>
                          <a:cs typeface="Times New Roman" panose="02020603050405020304" pitchFamily="18" charset="0"/>
                        </a:rPr>
                        <a:t>Shooting</a:t>
                      </a:r>
                    </a:p>
                  </a:txBody>
                  <a:tcPr marL="29709" marR="29709" marT="0" marB="0"/>
                </a:tc>
                <a:extLst>
                  <a:ext uri="{0D108BD9-81ED-4DB2-BD59-A6C34878D82A}">
                    <a16:rowId xmlns:a16="http://schemas.microsoft.com/office/drawing/2014/main" val="3834323789"/>
                  </a:ext>
                </a:extLst>
              </a:tr>
            </a:tbl>
          </a:graphicData>
        </a:graphic>
      </p:graphicFrame>
      <p:sp>
        <p:nvSpPr>
          <p:cNvPr id="2" name="TextBox 1">
            <a:extLst>
              <a:ext uri="{FF2B5EF4-FFF2-40B4-BE49-F238E27FC236}">
                <a16:creationId xmlns:a16="http://schemas.microsoft.com/office/drawing/2014/main" id="{4909EFFA-8B92-4295-9688-0638835D2F2E}"/>
              </a:ext>
            </a:extLst>
          </p:cNvPr>
          <p:cNvSpPr txBox="1"/>
          <p:nvPr/>
        </p:nvSpPr>
        <p:spPr>
          <a:xfrm>
            <a:off x="4362492" y="1227112"/>
            <a:ext cx="4601996" cy="369332"/>
          </a:xfrm>
          <a:prstGeom prst="rect">
            <a:avLst/>
          </a:prstGeom>
          <a:noFill/>
        </p:spPr>
        <p:txBody>
          <a:bodyPr wrap="square" rtlCol="0">
            <a:spAutoFit/>
          </a:bodyPr>
          <a:lstStyle/>
          <a:p>
            <a:r>
              <a:rPr lang="en-GB" dirty="0">
                <a:highlight>
                  <a:srgbClr val="FFFF00"/>
                </a:highlight>
              </a:rPr>
              <a:t>What types of shots can you see in this video?</a:t>
            </a:r>
          </a:p>
        </p:txBody>
      </p:sp>
      <p:sp>
        <p:nvSpPr>
          <p:cNvPr id="8" name="TextBox 7">
            <a:extLst>
              <a:ext uri="{FF2B5EF4-FFF2-40B4-BE49-F238E27FC236}">
                <a16:creationId xmlns:a16="http://schemas.microsoft.com/office/drawing/2014/main" id="{6F15996F-A7EF-486D-BC44-6B23B2A75A92}"/>
              </a:ext>
            </a:extLst>
          </p:cNvPr>
          <p:cNvSpPr txBox="1"/>
          <p:nvPr/>
        </p:nvSpPr>
        <p:spPr>
          <a:xfrm>
            <a:off x="2351992" y="6180991"/>
            <a:ext cx="4524263" cy="338554"/>
          </a:xfrm>
          <a:prstGeom prst="rect">
            <a:avLst/>
          </a:prstGeom>
          <a:noFill/>
        </p:spPr>
        <p:txBody>
          <a:bodyPr wrap="square" rtlCol="0">
            <a:spAutoFit/>
          </a:bodyPr>
          <a:lstStyle/>
          <a:p>
            <a:r>
              <a:rPr lang="en-GB" sz="1600" dirty="0">
                <a:hlinkClick r:id="rId9"/>
              </a:rPr>
              <a:t>https://www.youtube.com/watch?v=MeOy4ubmrGI</a:t>
            </a:r>
            <a:r>
              <a:rPr lang="en-GB" sz="1600" dirty="0"/>
              <a:t> </a:t>
            </a:r>
          </a:p>
        </p:txBody>
      </p:sp>
      <p:pic>
        <p:nvPicPr>
          <p:cNvPr id="4" name="Online Media 3" title="Golden Boot Winner | All 23 Jamie Vardy Premier League Goals | 2019/20">
            <a:hlinkClick r:id="" action="ppaction://media"/>
            <a:extLst>
              <a:ext uri="{FF2B5EF4-FFF2-40B4-BE49-F238E27FC236}">
                <a16:creationId xmlns:a16="http://schemas.microsoft.com/office/drawing/2014/main" id="{8B36FD58-BDB3-4A67-812B-E9DCB8D72A0B}"/>
              </a:ext>
            </a:extLst>
          </p:cNvPr>
          <p:cNvPicPr>
            <a:picLocks noRot="1" noChangeAspect="1"/>
          </p:cNvPicPr>
          <p:nvPr>
            <a:videoFile r:link="rId1"/>
          </p:nvPr>
        </p:nvPicPr>
        <p:blipFill>
          <a:blip r:embed="rId10"/>
          <a:stretch>
            <a:fillRect/>
          </a:stretch>
        </p:blipFill>
        <p:spPr>
          <a:xfrm>
            <a:off x="1187624" y="2143125"/>
            <a:ext cx="6784363" cy="4017669"/>
          </a:xfrm>
          <a:prstGeom prst="rect">
            <a:avLst/>
          </a:prstGeom>
        </p:spPr>
      </p:pic>
    </p:spTree>
    <p:extLst>
      <p:ext uri="{BB962C8B-B14F-4D97-AF65-F5344CB8AC3E}">
        <p14:creationId xmlns:p14="http://schemas.microsoft.com/office/powerpoint/2010/main" val="3656681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1" y="0"/>
            <a:ext cx="9144000" cy="1052736"/>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Content Placeholder 4"/>
          <p:cNvPicPr>
            <a:picLocks noGrp="1" noChangeAspect="1"/>
          </p:cNvPicPr>
          <p:nvPr>
            <p:ph idx="1"/>
          </p:nvPr>
        </p:nvPicPr>
        <p:blipFill rotWithShape="1">
          <a:blip r:embed="rId4" cstate="print">
            <a:extLst>
              <a:ext uri="{28A0092B-C50C-407E-A947-70E740481C1C}">
                <a14:useLocalDpi xmlns:a14="http://schemas.microsoft.com/office/drawing/2010/main"/>
              </a:ext>
            </a:extLst>
          </a:blip>
          <a:srcRect/>
          <a:stretch/>
        </p:blipFill>
        <p:spPr>
          <a:xfrm>
            <a:off x="5292080" y="6166927"/>
            <a:ext cx="3888432" cy="809050"/>
          </a:xfrm>
        </p:spPr>
      </p:pic>
      <p:sp>
        <p:nvSpPr>
          <p:cNvPr id="11" name="Rectangle 10"/>
          <p:cNvSpPr/>
          <p:nvPr/>
        </p:nvSpPr>
        <p:spPr>
          <a:xfrm>
            <a:off x="7380312" y="549841"/>
            <a:ext cx="1763688" cy="307777"/>
          </a:xfrm>
          <a:prstGeom prst="rect">
            <a:avLst/>
          </a:prstGeom>
        </p:spPr>
        <p:txBody>
          <a:bodyPr wrap="square">
            <a:spAutoFit/>
          </a:bodyPr>
          <a:lstStyle/>
          <a:p>
            <a:pPr algn="ctr"/>
            <a:r>
              <a:rPr lang="en-GB" sz="1400" dirty="0">
                <a:solidFill>
                  <a:schemeClr val="bg1"/>
                </a:solidFill>
                <a:latin typeface="Calibri" pitchFamily="34" charset="0"/>
              </a:rPr>
              <a:t>Sidmouth College</a:t>
            </a:r>
          </a:p>
        </p:txBody>
      </p:sp>
      <p:pic>
        <p:nvPicPr>
          <p:cNvPr id="6" name="Picture 5"/>
          <p:cNvPicPr>
            <a:picLocks noChangeAspect="1"/>
          </p:cNvPicPr>
          <p:nvPr/>
        </p:nvPicPr>
        <p:blipFill rotWithShape="1">
          <a:blip r:embed="rId5" cstate="print">
            <a:clrChange>
              <a:clrFrom>
                <a:srgbClr val="04294B"/>
              </a:clrFrom>
              <a:clrTo>
                <a:srgbClr val="04294B">
                  <a:alpha val="0"/>
                </a:srgbClr>
              </a:clrTo>
            </a:clrChange>
            <a:extLst>
              <a:ext uri="{28A0092B-C50C-407E-A947-70E740481C1C}">
                <a14:useLocalDpi xmlns:a14="http://schemas.microsoft.com/office/drawing/2010/main"/>
              </a:ext>
            </a:extLst>
          </a:blip>
          <a:srcRect r="-7"/>
          <a:stretch/>
        </p:blipFill>
        <p:spPr>
          <a:xfrm>
            <a:off x="7524328" y="37175"/>
            <a:ext cx="1440160" cy="612846"/>
          </a:xfrm>
          <a:prstGeom prst="rect">
            <a:avLst/>
          </a:prstGeom>
        </p:spPr>
      </p:pic>
      <p:pic>
        <p:nvPicPr>
          <p:cNvPr id="9" name="Content Placeholder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09" y="6166927"/>
            <a:ext cx="3744416" cy="809050"/>
          </a:xfrm>
          <a:prstGeom prst="rect">
            <a:avLst/>
          </a:prstGeom>
        </p:spPr>
      </p:pic>
      <p:pic>
        <p:nvPicPr>
          <p:cNvPr id="10" name="Content Placeholder 4"/>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743807" y="6166927"/>
            <a:ext cx="936104" cy="809050"/>
          </a:xfrm>
          <a:prstGeom prst="rect">
            <a:avLst/>
          </a:prstGeom>
        </p:spPr>
      </p:pic>
      <p:pic>
        <p:nvPicPr>
          <p:cNvPr id="13" name="Content Placeholder 4"/>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517944" y="6166927"/>
            <a:ext cx="936104" cy="809050"/>
          </a:xfrm>
          <a:prstGeom prst="rect">
            <a:avLst/>
          </a:prstGeom>
        </p:spPr>
      </p:pic>
      <p:sp>
        <p:nvSpPr>
          <p:cNvPr id="15" name="Title 1"/>
          <p:cNvSpPr>
            <a:spLocks noGrp="1"/>
          </p:cNvSpPr>
          <p:nvPr>
            <p:ph type="title"/>
          </p:nvPr>
        </p:nvSpPr>
        <p:spPr>
          <a:xfrm>
            <a:off x="223817" y="6343"/>
            <a:ext cx="6969959" cy="1040260"/>
          </a:xfrm>
        </p:spPr>
        <p:txBody>
          <a:bodyPr>
            <a:noAutofit/>
          </a:bodyPr>
          <a:lstStyle/>
          <a:p>
            <a:pPr algn="l"/>
            <a:r>
              <a:rPr lang="en-GB" sz="3200" b="1" dirty="0">
                <a:solidFill>
                  <a:schemeClr val="accent1">
                    <a:lumMod val="20000"/>
                    <a:lumOff val="80000"/>
                  </a:schemeClr>
                </a:solidFill>
              </a:rPr>
              <a:t>Shooting</a:t>
            </a: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80312" y="641575"/>
            <a:ext cx="1676430" cy="576102"/>
          </a:xfrm>
          <a:prstGeom prst="rect">
            <a:avLst/>
          </a:prstGeom>
        </p:spPr>
      </p:pic>
      <p:sp>
        <p:nvSpPr>
          <p:cNvPr id="4" name="TextBox 3">
            <a:extLst>
              <a:ext uri="{FF2B5EF4-FFF2-40B4-BE49-F238E27FC236}">
                <a16:creationId xmlns:a16="http://schemas.microsoft.com/office/drawing/2014/main" id="{0404D1D0-0ADF-426C-9792-4055C1AF5DC0}"/>
              </a:ext>
            </a:extLst>
          </p:cNvPr>
          <p:cNvSpPr txBox="1"/>
          <p:nvPr/>
        </p:nvSpPr>
        <p:spPr>
          <a:xfrm>
            <a:off x="539552" y="1232932"/>
            <a:ext cx="8136904" cy="923330"/>
          </a:xfrm>
          <a:prstGeom prst="rect">
            <a:avLst/>
          </a:prstGeom>
          <a:noFill/>
        </p:spPr>
        <p:txBody>
          <a:bodyPr wrap="square" rtlCol="0">
            <a:spAutoFit/>
          </a:bodyPr>
          <a:lstStyle/>
          <a:p>
            <a:r>
              <a:rPr lang="en-GB" dirty="0"/>
              <a:t>At year 8, we would expect you to be able to start shooting with accuracy to beat the goalkeeper and score goals. Watch the video below and answer the questions on the next slide. </a:t>
            </a:r>
          </a:p>
        </p:txBody>
      </p:sp>
      <p:sp>
        <p:nvSpPr>
          <p:cNvPr id="12" name="TextBox 11">
            <a:extLst>
              <a:ext uri="{FF2B5EF4-FFF2-40B4-BE49-F238E27FC236}">
                <a16:creationId xmlns:a16="http://schemas.microsoft.com/office/drawing/2014/main" id="{9E7B9599-6E0B-4307-AD95-07DEC20B2CC8}"/>
              </a:ext>
            </a:extLst>
          </p:cNvPr>
          <p:cNvSpPr txBox="1"/>
          <p:nvPr/>
        </p:nvSpPr>
        <p:spPr>
          <a:xfrm>
            <a:off x="2393708" y="6042045"/>
            <a:ext cx="4248472" cy="307777"/>
          </a:xfrm>
          <a:prstGeom prst="rect">
            <a:avLst/>
          </a:prstGeom>
          <a:noFill/>
        </p:spPr>
        <p:txBody>
          <a:bodyPr wrap="square" rtlCol="0">
            <a:spAutoFit/>
          </a:bodyPr>
          <a:lstStyle/>
          <a:p>
            <a:r>
              <a:rPr lang="en-GB" sz="1400" dirty="0">
                <a:hlinkClick r:id="rId9"/>
              </a:rPr>
              <a:t>https://www.youtube.com/watch?v=e3cdiSWpxC0</a:t>
            </a:r>
            <a:r>
              <a:rPr lang="en-GB" sz="1400" dirty="0"/>
              <a:t> </a:t>
            </a:r>
          </a:p>
        </p:txBody>
      </p:sp>
      <p:pic>
        <p:nvPicPr>
          <p:cNvPr id="2" name="Online Media 1" title="How to shoot with accuracy | Pro soccer tips">
            <a:hlinkClick r:id="" action="ppaction://media"/>
            <a:extLst>
              <a:ext uri="{FF2B5EF4-FFF2-40B4-BE49-F238E27FC236}">
                <a16:creationId xmlns:a16="http://schemas.microsoft.com/office/drawing/2014/main" id="{FE53FAAB-B8EB-4617-B190-D2FF550F17AC}"/>
              </a:ext>
            </a:extLst>
          </p:cNvPr>
          <p:cNvPicPr>
            <a:picLocks noRot="1" noChangeAspect="1"/>
          </p:cNvPicPr>
          <p:nvPr>
            <a:videoFile r:link="rId1"/>
          </p:nvPr>
        </p:nvPicPr>
        <p:blipFill>
          <a:blip r:embed="rId10"/>
          <a:stretch>
            <a:fillRect/>
          </a:stretch>
        </p:blipFill>
        <p:spPr>
          <a:xfrm>
            <a:off x="1280193" y="2268525"/>
            <a:ext cx="6583615" cy="3703284"/>
          </a:xfrm>
          <a:prstGeom prst="rect">
            <a:avLst/>
          </a:prstGeom>
        </p:spPr>
      </p:pic>
    </p:spTree>
    <p:extLst>
      <p:ext uri="{BB962C8B-B14F-4D97-AF65-F5344CB8AC3E}">
        <p14:creationId xmlns:p14="http://schemas.microsoft.com/office/powerpoint/2010/main" val="4178479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4502</TotalTime>
  <Words>893</Words>
  <Application>Microsoft Office PowerPoint</Application>
  <PresentationFormat>On-screen Show (4:3)</PresentationFormat>
  <Paragraphs>177</Paragraphs>
  <Slides>14</Slides>
  <Notes>13</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Arial</vt:lpstr>
      <vt:lpstr>Wingdings</vt:lpstr>
      <vt:lpstr>Times New Roman</vt:lpstr>
      <vt:lpstr>Office Theme</vt:lpstr>
      <vt:lpstr>Home Learning Year 8 – Football (Week 2 of self isolation) </vt:lpstr>
      <vt:lpstr>STARTER – What can you recall from week 1?</vt:lpstr>
      <vt:lpstr>STARTER – What can you recall from week 1?</vt:lpstr>
      <vt:lpstr>STARTER – What can you recall from week 1?</vt:lpstr>
      <vt:lpstr>STARTER – What can you recall from week 1?</vt:lpstr>
      <vt:lpstr>What am I learning today?</vt:lpstr>
      <vt:lpstr>Core skills</vt:lpstr>
      <vt:lpstr>Core skills</vt:lpstr>
      <vt:lpstr>Shooting</vt:lpstr>
      <vt:lpstr>Shooting</vt:lpstr>
      <vt:lpstr>Core skills</vt:lpstr>
      <vt:lpstr>Tackling</vt:lpstr>
      <vt:lpstr>Tackling</vt:lpstr>
      <vt:lpstr>What am I learning today?</vt:lpstr>
    </vt:vector>
  </TitlesOfParts>
  <Company>Sidmouth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Sidmouth College</dc:title>
  <dc:creator>Kylie Joyce</dc:creator>
  <cp:lastModifiedBy>Powell, Mr</cp:lastModifiedBy>
  <cp:revision>233</cp:revision>
  <cp:lastPrinted>2020-07-06T14:33:29Z</cp:lastPrinted>
  <dcterms:created xsi:type="dcterms:W3CDTF">2013-02-11T09:41:04Z</dcterms:created>
  <dcterms:modified xsi:type="dcterms:W3CDTF">2020-11-04T11:31:34Z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1057557</vt:lpwstr>
  </property>
  <property fmtid="{D5CDD505-2E9C-101B-9397-08002B2CF9AE}" pid="3" name="NXPowerLiteSettings">
    <vt:lpwstr>C74006B004C800</vt:lpwstr>
  </property>
  <property fmtid="{D5CDD505-2E9C-101B-9397-08002B2CF9AE}" pid="4" name="NXPowerLiteVersion">
    <vt:lpwstr>S7.1.21</vt:lpwstr>
  </property>
</Properties>
</file>