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87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94" r:id="rId10"/>
    <p:sldId id="395" r:id="rId11"/>
    <p:sldId id="390" r:id="rId12"/>
    <p:sldId id="396" r:id="rId13"/>
    <p:sldId id="389" r:id="rId14"/>
    <p:sldId id="398" r:id="rId15"/>
    <p:sldId id="399" r:id="rId16"/>
    <p:sldId id="400" r:id="rId17"/>
    <p:sldId id="401" r:id="rId18"/>
    <p:sldId id="405" r:id="rId19"/>
    <p:sldId id="406" r:id="rId20"/>
    <p:sldId id="407" r:id="rId21"/>
    <p:sldId id="409" r:id="rId22"/>
    <p:sldId id="411" r:id="rId23"/>
    <p:sldId id="412" r:id="rId24"/>
  </p:sldIdLst>
  <p:sldSz cx="9144000" cy="6858000" type="screen4x3"/>
  <p:notesSz cx="6858000" cy="9926638"/>
  <p:embeddedFontLs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254061"/>
    <a:srgbClr val="EB7CFC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1" autoAdjust="0"/>
    <p:restoredTop sz="94624"/>
  </p:normalViewPr>
  <p:slideViewPr>
    <p:cSldViewPr>
      <p:cViewPr>
        <p:scale>
          <a:sx n="60" d="100"/>
          <a:sy n="60" d="100"/>
        </p:scale>
        <p:origin x="-8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33C75-4B76-4D06-B59D-D1F77ECE8BE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F56C1-0F54-46D4-A15D-3FE2B3EA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203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6777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8359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8359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2329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2329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8592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897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6777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6777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6777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677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3980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6777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677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3098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904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859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89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539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2647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56C1-0F54-46D4-A15D-3FE2B3EA710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550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8AA-DE6A-4F22-81D8-2A2BA0F2848B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9B50-31B1-4F13-B534-6A74E8CCC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581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8AA-DE6A-4F22-81D8-2A2BA0F2848B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9B50-31B1-4F13-B534-6A74E8CCC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328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8AA-DE6A-4F22-81D8-2A2BA0F2848B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9B50-31B1-4F13-B534-6A74E8CCC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37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8AA-DE6A-4F22-81D8-2A2BA0F2848B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9B50-31B1-4F13-B534-6A74E8CCC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72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8AA-DE6A-4F22-81D8-2A2BA0F2848B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9B50-31B1-4F13-B534-6A74E8CCC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943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8AA-DE6A-4F22-81D8-2A2BA0F2848B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9B50-31B1-4F13-B534-6A74E8CCC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13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8AA-DE6A-4F22-81D8-2A2BA0F2848B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9B50-31B1-4F13-B534-6A74E8CCC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975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8AA-DE6A-4F22-81D8-2A2BA0F2848B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9B50-31B1-4F13-B534-6A74E8CCC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23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8AA-DE6A-4F22-81D8-2A2BA0F2848B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9B50-31B1-4F13-B534-6A74E8CCC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681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8AA-DE6A-4F22-81D8-2A2BA0F2848B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9B50-31B1-4F13-B534-6A74E8CCC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02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68AA-DE6A-4F22-81D8-2A2BA0F2848B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9B50-31B1-4F13-B534-6A74E8CCC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787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68AA-DE6A-4F22-81D8-2A2BA0F2848B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E9B50-31B1-4F13-B534-6A74E8CCC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810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jpeg"/><Relationship Id="rId4" Type="http://schemas.openxmlformats.org/officeDocument/2006/relationships/image" Target="../media/image4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hockeyhub.englandhockey.co.uk/officiatin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image" Target="../media/image4.jpe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hockeyhub.englandhockey.co.uk/youretheump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glandhockey.co.uk/landing.asp?section=1259&amp;sectionTitle=Volunteerin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04" y="3429000"/>
            <a:ext cx="7812360" cy="1714391"/>
          </a:xfrm>
          <a:noFill/>
        </p:spPr>
        <p:txBody>
          <a:bodyPr>
            <a:noAutofit/>
          </a:bodyPr>
          <a:lstStyle/>
          <a:p>
            <a:r>
              <a:rPr lang="en-GB" sz="6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Learning</a:t>
            </a:r>
            <a:r>
              <a:rPr lang="en-GB" sz="7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7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9 – </a:t>
            </a:r>
            <a:r>
              <a:rPr lang="en-GB" sz="4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Hockey</a:t>
            </a:r>
            <a:r>
              <a:rPr lang="en-GB" sz="4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3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1 of self isolation) </a:t>
            </a:r>
            <a:endParaRPr lang="en-GB" sz="3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374681"/>
              </a:clrFrom>
              <a:clrTo>
                <a:srgbClr val="37468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32847"/>
          <a:stretch/>
        </p:blipFill>
        <p:spPr>
          <a:xfrm>
            <a:off x="822564" y="188640"/>
            <a:ext cx="7600000" cy="2826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5661248"/>
            <a:ext cx="4988798" cy="17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50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nternational Results - England Hoc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5238750" cy="35623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Example – </a:t>
            </a: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justify components </a:t>
            </a:r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of fitness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52EF18-EAFA-40BD-BF2B-0CA5885F0980}"/>
              </a:ext>
            </a:extLst>
          </p:cNvPr>
          <p:cNvSpPr txBox="1"/>
          <p:nvPr/>
        </p:nvSpPr>
        <p:spPr>
          <a:xfrm>
            <a:off x="107504" y="1752656"/>
            <a:ext cx="19936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Coordination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timing to hit the ball at the correct time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984F06F-5D9D-4333-977F-2E1B8FC1F0E8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101133" y="2352821"/>
            <a:ext cx="1462755" cy="114818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8255B1E-506D-498C-8B13-60BBD32A37F9}"/>
              </a:ext>
            </a:extLst>
          </p:cNvPr>
          <p:cNvSpPr txBox="1"/>
          <p:nvPr/>
        </p:nvSpPr>
        <p:spPr>
          <a:xfrm>
            <a:off x="3807011" y="5708506"/>
            <a:ext cx="238022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Flexibility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(flexion at the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left hip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reach for the tackle)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35E769C4-D593-4764-BB65-20F944A45CDC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3923928" y="4005064"/>
            <a:ext cx="1073194" cy="17034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67FC4DB-E620-4E95-BC69-2B3824500EA4}"/>
              </a:ext>
            </a:extLst>
          </p:cNvPr>
          <p:cNvSpPr txBox="1"/>
          <p:nvPr/>
        </p:nvSpPr>
        <p:spPr>
          <a:xfrm>
            <a:off x="107504" y="5246841"/>
            <a:ext cx="28492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(staying on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feet despite lunging forwards to make the tackle)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EE026A80-9242-4BD9-973E-2283B6F99B26}"/>
              </a:ext>
            </a:extLst>
          </p:cNvPr>
          <p:cNvCxnSpPr>
            <a:cxnSpLocks/>
          </p:cNvCxnSpPr>
          <p:nvPr/>
        </p:nvCxnSpPr>
        <p:spPr>
          <a:xfrm flipV="1">
            <a:off x="1473276" y="4725144"/>
            <a:ext cx="2090612" cy="49249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8D6354-8C08-427D-8D10-ED5EAB40674C}"/>
              </a:ext>
            </a:extLst>
          </p:cNvPr>
          <p:cNvSpPr txBox="1"/>
          <p:nvPr/>
        </p:nvSpPr>
        <p:spPr>
          <a:xfrm>
            <a:off x="6868875" y="5521757"/>
            <a:ext cx="214432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you argue any others?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452EF18-EAFA-40BD-BF2B-0CA5885F0980}"/>
              </a:ext>
            </a:extLst>
          </p:cNvPr>
          <p:cNvSpPr txBox="1"/>
          <p:nvPr/>
        </p:nvSpPr>
        <p:spPr>
          <a:xfrm>
            <a:off x="7150371" y="2060848"/>
            <a:ext cx="199362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moving as quickly as possible to avoid the tackle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35E769C4-D593-4764-BB65-20F944A45CDC}"/>
              </a:ext>
            </a:extLst>
          </p:cNvPr>
          <p:cNvCxnSpPr>
            <a:cxnSpLocks/>
          </p:cNvCxnSpPr>
          <p:nvPr/>
        </p:nvCxnSpPr>
        <p:spPr>
          <a:xfrm flipH="1">
            <a:off x="6516216" y="2996952"/>
            <a:ext cx="1512168" cy="2160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050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Apply to skills in </a:t>
            </a: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hockey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A628CEB5-13EB-4982-9C7A-A76A6B894E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77187" y="1174277"/>
          <a:ext cx="1820447" cy="51249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0447">
                  <a:extLst>
                    <a:ext uri="{9D8B030D-6E8A-4147-A177-3AD203B41FA5}">
                      <a16:colId xmlns:a16="http://schemas.microsoft.com/office/drawing/2014/main" xmlns="" val="4256599877"/>
                    </a:ext>
                  </a:extLst>
                </a:gridCol>
              </a:tblGrid>
              <a:tr h="394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FITNESS COMPONENT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552852991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Flexibility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83432378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Strength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97780151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Cardiovascular endurance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3219598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Muscular endurance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759290625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Balance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157652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Agility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02829327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Co-ordination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697903704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Power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02514531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Reaction Time 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44835543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Speed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989492430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Static Strength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2974204324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Maximal strength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38938676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830F5129-5777-4605-83D0-A82D5BDF4F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258" y="1174277"/>
          <a:ext cx="1820447" cy="23653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0447">
                  <a:extLst>
                    <a:ext uri="{9D8B030D-6E8A-4147-A177-3AD203B41FA5}">
                      <a16:colId xmlns:a16="http://schemas.microsoft.com/office/drawing/2014/main" xmlns="" val="4256599877"/>
                    </a:ext>
                  </a:extLst>
                </a:gridCol>
              </a:tblGrid>
              <a:tr h="394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HOCKEY SKILLS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552852991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83432378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Receiving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97780151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Dribbling/moving with the ball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3219598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Shooting 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759290625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Tackling/</a:t>
                      </a: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jockeying/ marking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157652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770068-3CD0-4921-9E42-669A3C3F092C}"/>
              </a:ext>
            </a:extLst>
          </p:cNvPr>
          <p:cNvSpPr txBox="1"/>
          <p:nvPr/>
        </p:nvSpPr>
        <p:spPr>
          <a:xfrm>
            <a:off x="2094377" y="5259249"/>
            <a:ext cx="4776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What skill(s) can you see?</a:t>
            </a:r>
          </a:p>
          <a:p>
            <a:pPr algn="ctr"/>
            <a:endParaRPr lang="en-GB" dirty="0">
              <a:highlight>
                <a:srgbClr val="FFFF00"/>
              </a:highlight>
            </a:endParaRPr>
          </a:p>
          <a:p>
            <a:pPr algn="ctr"/>
            <a:r>
              <a:rPr lang="en-GB" dirty="0" smtClean="0">
                <a:highlight>
                  <a:srgbClr val="FFFF00"/>
                </a:highlight>
              </a:rPr>
              <a:t>2. What component of fitness can you see? </a:t>
            </a:r>
            <a:r>
              <a:rPr lang="en-GB" u="sng" dirty="0" smtClean="0">
                <a:highlight>
                  <a:srgbClr val="FFFF00"/>
                </a:highlight>
              </a:rPr>
              <a:t>Justify</a:t>
            </a:r>
            <a:r>
              <a:rPr lang="en-GB" dirty="0" smtClean="0">
                <a:highlight>
                  <a:srgbClr val="FFFF00"/>
                </a:highlight>
              </a:rPr>
              <a:t> your answer.</a:t>
            </a:r>
          </a:p>
          <a:p>
            <a:pPr algn="ctr"/>
            <a:r>
              <a:rPr lang="en-GB" dirty="0" smtClean="0"/>
              <a:t>(</a:t>
            </a:r>
            <a:r>
              <a:rPr lang="en-GB" dirty="0"/>
              <a:t>Use the definitions to help)</a:t>
            </a:r>
          </a:p>
        </p:txBody>
      </p:sp>
      <p:pic>
        <p:nvPicPr>
          <p:cNvPr id="10242" name="Picture 2" descr="News update 24 Ju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628800"/>
            <a:ext cx="4956669" cy="3194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228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Apply to skills in </a:t>
            </a: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hockey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A628CEB5-13EB-4982-9C7A-A76A6B894E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77187" y="1174277"/>
          <a:ext cx="1820447" cy="51249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0447">
                  <a:extLst>
                    <a:ext uri="{9D8B030D-6E8A-4147-A177-3AD203B41FA5}">
                      <a16:colId xmlns:a16="http://schemas.microsoft.com/office/drawing/2014/main" xmlns="" val="4256599877"/>
                    </a:ext>
                  </a:extLst>
                </a:gridCol>
              </a:tblGrid>
              <a:tr h="394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FITNESS COMPONENT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552852991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Flexibility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83432378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Strength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97780151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Cardiovascular endurance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3219598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Muscular endurance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759290625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Balance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157652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Agility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02829327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Co-ordination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697903704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Power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02514531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Reaction Time 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44835543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Speed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989492430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Static Strength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2974204324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Maximal strength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38938676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830F5129-5777-4605-83D0-A82D5BDF4F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258" y="1174277"/>
          <a:ext cx="1820447" cy="23653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0447">
                  <a:extLst>
                    <a:ext uri="{9D8B030D-6E8A-4147-A177-3AD203B41FA5}">
                      <a16:colId xmlns:a16="http://schemas.microsoft.com/office/drawing/2014/main" xmlns="" val="4256599877"/>
                    </a:ext>
                  </a:extLst>
                </a:gridCol>
              </a:tblGrid>
              <a:tr h="394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HOCKEY SKILLS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552852991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83432378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Receiving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97780151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Dribbling/moving with the ball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3219598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Shooting 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759290625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Tackling/</a:t>
                      </a: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jockeying/ marking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157652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770068-3CD0-4921-9E42-669A3C3F092C}"/>
              </a:ext>
            </a:extLst>
          </p:cNvPr>
          <p:cNvSpPr txBox="1"/>
          <p:nvPr/>
        </p:nvSpPr>
        <p:spPr>
          <a:xfrm>
            <a:off x="2094377" y="5259249"/>
            <a:ext cx="4776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What skill(s) can you see?</a:t>
            </a:r>
          </a:p>
          <a:p>
            <a:pPr algn="ctr"/>
            <a:endParaRPr lang="en-GB" dirty="0">
              <a:highlight>
                <a:srgbClr val="FFFF00"/>
              </a:highlight>
            </a:endParaRPr>
          </a:p>
          <a:p>
            <a:pPr algn="ctr"/>
            <a:r>
              <a:rPr lang="en-GB" dirty="0" smtClean="0">
                <a:highlight>
                  <a:srgbClr val="FFFF00"/>
                </a:highlight>
              </a:rPr>
              <a:t>2. What component of fitness can you see? </a:t>
            </a:r>
            <a:r>
              <a:rPr lang="en-GB" u="sng" dirty="0" smtClean="0">
                <a:highlight>
                  <a:srgbClr val="FFFF00"/>
                </a:highlight>
              </a:rPr>
              <a:t>Justify</a:t>
            </a:r>
            <a:r>
              <a:rPr lang="en-GB" dirty="0" smtClean="0">
                <a:highlight>
                  <a:srgbClr val="FFFF00"/>
                </a:highlight>
              </a:rPr>
              <a:t> your answer.</a:t>
            </a:r>
          </a:p>
          <a:p>
            <a:pPr algn="ctr"/>
            <a:r>
              <a:rPr lang="en-GB" dirty="0" smtClean="0"/>
              <a:t>(</a:t>
            </a:r>
            <a:r>
              <a:rPr lang="en-GB" dirty="0"/>
              <a:t>Use the definitions to help)</a:t>
            </a:r>
          </a:p>
        </p:txBody>
      </p:sp>
      <p:pic>
        <p:nvPicPr>
          <p:cNvPr id="49154" name="Picture 2" descr="Field Hockey Goalkeeper Saves || Compilation 1 - YouTub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1412776"/>
            <a:ext cx="457200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2288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Apply to </a:t>
            </a: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goalkeeper skills </a:t>
            </a:r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 </a:t>
            </a: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hockey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A628CEB5-13EB-4982-9C7A-A76A6B894E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77187" y="1174277"/>
          <a:ext cx="1820447" cy="51249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0447">
                  <a:extLst>
                    <a:ext uri="{9D8B030D-6E8A-4147-A177-3AD203B41FA5}">
                      <a16:colId xmlns:a16="http://schemas.microsoft.com/office/drawing/2014/main" xmlns="" val="4256599877"/>
                    </a:ext>
                  </a:extLst>
                </a:gridCol>
              </a:tblGrid>
              <a:tr h="394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FITNESS COMPONENT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552852991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Flexibility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83432378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Strength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97780151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Cardiovascular endurance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3219598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Muscular endurance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759290625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Balance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157652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Agility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02829327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Co-ordination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697903704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Power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02514531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Reaction Time 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44835543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Speed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989492430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Static Strength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2974204324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Maximal strength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38938676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830F5129-5777-4605-83D0-A82D5BDF4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7166796"/>
              </p:ext>
            </p:extLst>
          </p:nvPr>
        </p:nvGraphicFramePr>
        <p:xfrm>
          <a:off x="87258" y="1174277"/>
          <a:ext cx="1820447" cy="23653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0447">
                  <a:extLst>
                    <a:ext uri="{9D8B030D-6E8A-4147-A177-3AD203B41FA5}">
                      <a16:colId xmlns:a16="http://schemas.microsoft.com/office/drawing/2014/main" xmlns="" val="4256599877"/>
                    </a:ext>
                  </a:extLst>
                </a:gridCol>
              </a:tblGrid>
              <a:tr h="394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FOOTBALL (GOALKEEPR) SKILLS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552852991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Distribution – kicking/throwing/rolling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83432378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Shot stopping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97780151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Taking crosses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3219598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Taking the ball from an attacker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759290625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Positioning and narrowing the angle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157652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EDA18FD-F800-4327-A632-0571DD42BCF5}"/>
              </a:ext>
            </a:extLst>
          </p:cNvPr>
          <p:cNvSpPr txBox="1"/>
          <p:nvPr/>
        </p:nvSpPr>
        <p:spPr>
          <a:xfrm>
            <a:off x="2094377" y="5259249"/>
            <a:ext cx="4776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What skill(s) can you see?</a:t>
            </a:r>
          </a:p>
          <a:p>
            <a:pPr algn="ctr"/>
            <a:endParaRPr lang="en-GB" dirty="0">
              <a:highlight>
                <a:srgbClr val="FFFF00"/>
              </a:highlight>
            </a:endParaRPr>
          </a:p>
          <a:p>
            <a:pPr algn="ctr"/>
            <a:r>
              <a:rPr lang="en-GB" dirty="0" smtClean="0">
                <a:highlight>
                  <a:srgbClr val="FFFF00"/>
                </a:highlight>
              </a:rPr>
              <a:t>2. What component of fitness can you see? </a:t>
            </a:r>
            <a:r>
              <a:rPr lang="en-GB" u="sng" dirty="0" smtClean="0">
                <a:highlight>
                  <a:srgbClr val="FFFF00"/>
                </a:highlight>
              </a:rPr>
              <a:t>Justify</a:t>
            </a:r>
            <a:r>
              <a:rPr lang="en-GB" dirty="0" smtClean="0">
                <a:highlight>
                  <a:srgbClr val="FFFF00"/>
                </a:highlight>
              </a:rPr>
              <a:t> your answer.</a:t>
            </a:r>
          </a:p>
          <a:p>
            <a:pPr algn="ctr"/>
            <a:r>
              <a:rPr lang="en-GB" dirty="0" smtClean="0"/>
              <a:t>(</a:t>
            </a:r>
            <a:r>
              <a:rPr lang="en-GB" dirty="0"/>
              <a:t>Use the definitions to help)</a:t>
            </a:r>
          </a:p>
        </p:txBody>
      </p:sp>
      <p:pic>
        <p:nvPicPr>
          <p:cNvPr id="2" name="Picture 2" descr="Mad Dog Hinch' and Team GB's hockey women finally beat the penalty hoodo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1916832"/>
            <a:ext cx="4572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576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Apply to </a:t>
            </a: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goalkeeper skills </a:t>
            </a:r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 </a:t>
            </a: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hockey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A628CEB5-13EB-4982-9C7A-A76A6B894E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77187" y="1174277"/>
          <a:ext cx="1820447" cy="51249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0447">
                  <a:extLst>
                    <a:ext uri="{9D8B030D-6E8A-4147-A177-3AD203B41FA5}">
                      <a16:colId xmlns:a16="http://schemas.microsoft.com/office/drawing/2014/main" xmlns="" val="4256599877"/>
                    </a:ext>
                  </a:extLst>
                </a:gridCol>
              </a:tblGrid>
              <a:tr h="394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FITNESS COMPONENT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552852991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Flexibility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83432378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Strength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97780151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Cardiovascular endurance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3219598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Muscular endurance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759290625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Balance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157652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Agility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02829327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Co-ordination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697903704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Power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02514531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Reaction Time 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44835543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Speed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989492430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Static Strength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2974204324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Maximal strength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38938676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830F5129-5777-4605-83D0-A82D5BDF4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7166796"/>
              </p:ext>
            </p:extLst>
          </p:nvPr>
        </p:nvGraphicFramePr>
        <p:xfrm>
          <a:off x="87258" y="1174277"/>
          <a:ext cx="1820447" cy="23653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0447">
                  <a:extLst>
                    <a:ext uri="{9D8B030D-6E8A-4147-A177-3AD203B41FA5}">
                      <a16:colId xmlns:a16="http://schemas.microsoft.com/office/drawing/2014/main" xmlns="" val="4256599877"/>
                    </a:ext>
                  </a:extLst>
                </a:gridCol>
              </a:tblGrid>
              <a:tr h="394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FOOTBALL (GOALKEEPR) SKILLS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552852991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Distribution – kicking/throwing/rolling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83432378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Shot stopping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97780151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Taking crosses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3219598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Taking the ball from an attacker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759290625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Positioning and narrowing the angle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157652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EDA18FD-F800-4327-A632-0571DD42BCF5}"/>
              </a:ext>
            </a:extLst>
          </p:cNvPr>
          <p:cNvSpPr txBox="1"/>
          <p:nvPr/>
        </p:nvSpPr>
        <p:spPr>
          <a:xfrm>
            <a:off x="2094377" y="5259249"/>
            <a:ext cx="4776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What skill(s) can you see?</a:t>
            </a:r>
          </a:p>
          <a:p>
            <a:pPr algn="ctr"/>
            <a:endParaRPr lang="en-GB" dirty="0">
              <a:highlight>
                <a:srgbClr val="FFFF00"/>
              </a:highlight>
            </a:endParaRPr>
          </a:p>
          <a:p>
            <a:pPr algn="ctr"/>
            <a:r>
              <a:rPr lang="en-GB" dirty="0" smtClean="0">
                <a:highlight>
                  <a:srgbClr val="FFFF00"/>
                </a:highlight>
              </a:rPr>
              <a:t>2. What component of fitness can you see? </a:t>
            </a:r>
            <a:r>
              <a:rPr lang="en-GB" u="sng" dirty="0" smtClean="0">
                <a:highlight>
                  <a:srgbClr val="FFFF00"/>
                </a:highlight>
              </a:rPr>
              <a:t>Justify</a:t>
            </a:r>
            <a:r>
              <a:rPr lang="en-GB" dirty="0" smtClean="0">
                <a:highlight>
                  <a:srgbClr val="FFFF00"/>
                </a:highlight>
              </a:rPr>
              <a:t> your answer.</a:t>
            </a:r>
          </a:p>
          <a:p>
            <a:pPr algn="ctr"/>
            <a:r>
              <a:rPr lang="en-GB" dirty="0" smtClean="0"/>
              <a:t>(</a:t>
            </a:r>
            <a:r>
              <a:rPr lang="en-GB" dirty="0"/>
              <a:t>Use the definitions to help)</a:t>
            </a:r>
          </a:p>
        </p:txBody>
      </p:sp>
      <p:pic>
        <p:nvPicPr>
          <p:cNvPr id="45058" name="Picture 2" descr="Maddie Hinch Goalkeeper Saves Compilation - YouTub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1484784"/>
            <a:ext cx="4392488" cy="3294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576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Plenary – what have you learnt today? Can you beat your first attempt?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45271977-6988-4C29-AD58-0C4C527F6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668805"/>
              </p:ext>
            </p:extLst>
          </p:nvPr>
        </p:nvGraphicFramePr>
        <p:xfrm>
          <a:off x="856262" y="1698695"/>
          <a:ext cx="7431476" cy="46466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1241">
                  <a:extLst>
                    <a:ext uri="{9D8B030D-6E8A-4147-A177-3AD203B41FA5}">
                      <a16:colId xmlns:a16="http://schemas.microsoft.com/office/drawing/2014/main" xmlns="" val="4256599877"/>
                    </a:ext>
                  </a:extLst>
                </a:gridCol>
                <a:gridCol w="5580235">
                  <a:extLst>
                    <a:ext uri="{9D8B030D-6E8A-4147-A177-3AD203B41FA5}">
                      <a16:colId xmlns:a16="http://schemas.microsoft.com/office/drawing/2014/main" xmlns="" val="4255916016"/>
                    </a:ext>
                  </a:extLst>
                </a:gridCol>
              </a:tblGrid>
              <a:tr h="341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Flexibility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Ability to hold a body part in a static position.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834323789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Strength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The ability to move and change direction quickly whilst maintain control.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977801516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Cardiovascular endurance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The ability to use two different parts of the body together smoothly and efficiently.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3219598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Muscular endurance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The maintenance of the centre of mass over the base of support.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759290625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Balance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The ability of muscles to undergo repeated contractions, avoiding fatigue.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1576526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Agility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The ability to overcome a resistance.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02829327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Co-ordination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Ability of heart and lungs to supply oxygen to the working muscles.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697903704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Power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The largest force possible in a single maximal contraction.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025145319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Reaction Time 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Putting the body parts through actions as quickly as possible.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448355439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Speed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The time taken to initiate a response to a stimulus.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989492430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Static Strength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The range of movement possible at a joint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2974204324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Maximal strength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Product of strength and speed, also known as explosive strength (anaerobic power).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3893867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6B2594-3C91-47E7-BB32-0E07E47FC66B}"/>
              </a:ext>
            </a:extLst>
          </p:cNvPr>
          <p:cNvSpPr txBox="1"/>
          <p:nvPr/>
        </p:nvSpPr>
        <p:spPr>
          <a:xfrm>
            <a:off x="452892" y="1185618"/>
            <a:ext cx="813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Match up the component of fitness to the correct definition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1483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Plenary – what have you learnt today?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6B2594-3C91-47E7-BB32-0E07E47FC66B}"/>
              </a:ext>
            </a:extLst>
          </p:cNvPr>
          <p:cNvSpPr txBox="1"/>
          <p:nvPr/>
        </p:nvSpPr>
        <p:spPr>
          <a:xfrm>
            <a:off x="452892" y="1124744"/>
            <a:ext cx="813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How many did you get correct?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RED PEN </a:t>
            </a:r>
            <a:r>
              <a:rPr lang="en-GB" dirty="0">
                <a:highlight>
                  <a:srgbClr val="FFFF00"/>
                </a:highlight>
              </a:rPr>
              <a:t>where needed.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A628CEB5-13EB-4982-9C7A-A76A6B894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25576"/>
              </p:ext>
            </p:extLst>
          </p:nvPr>
        </p:nvGraphicFramePr>
        <p:xfrm>
          <a:off x="506948" y="1577267"/>
          <a:ext cx="8130104" cy="47307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32804">
                  <a:extLst>
                    <a:ext uri="{9D8B030D-6E8A-4147-A177-3AD203B41FA5}">
                      <a16:colId xmlns:a16="http://schemas.microsoft.com/office/drawing/2014/main" xmlns="" val="4256599877"/>
                    </a:ext>
                  </a:extLst>
                </a:gridCol>
                <a:gridCol w="6297300">
                  <a:extLst>
                    <a:ext uri="{9D8B030D-6E8A-4147-A177-3AD203B41FA5}">
                      <a16:colId xmlns:a16="http://schemas.microsoft.com/office/drawing/2014/main" xmlns="" val="4255916016"/>
                    </a:ext>
                  </a:extLst>
                </a:gridCol>
              </a:tblGrid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Flexibility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range of movement possible at a joint.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83432378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Strength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ability to overcome a resistance.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97780151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Cardiovascular endurance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Ability of heart and lungs to supply oxygen to the working muscles.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3219598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Muscular endurance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ability of muscles to undergo repeated contractions, avoiding fatigue.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759290625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Balance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maintenance of the centre of mass over the base of support.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157652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Agility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ability to move and change direction quickly whilst maintain control.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02829327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Co-ordination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ability to use two different parts of the body together smoothly and efficiently.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697903704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Power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Product of strength and speed, also known as explosive strength (anaerobic power).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02514531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Reaction Time 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time taken to initiate a response to a stimulus.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44835543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Speed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Putting the body parts through actions as quickly as possible.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989492430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Static Strength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Ability to hold a body part in a static position. 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2974204324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Maximal strength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largest force possible in a single maximal contraction.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38938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781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04" y="3429000"/>
            <a:ext cx="7812360" cy="1714391"/>
          </a:xfrm>
          <a:noFill/>
        </p:spPr>
        <p:txBody>
          <a:bodyPr>
            <a:noAutofit/>
          </a:bodyPr>
          <a:lstStyle/>
          <a:p>
            <a:r>
              <a:rPr lang="en-GB" sz="6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Learning</a:t>
            </a:r>
            <a:r>
              <a:rPr lang="en-GB" sz="7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7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9 – </a:t>
            </a:r>
            <a:r>
              <a:rPr lang="en-GB" sz="4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Hockey</a:t>
            </a:r>
            <a:r>
              <a:rPr lang="en-GB" sz="4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3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</a:t>
            </a:r>
            <a:r>
              <a:rPr lang="en-GB" sz="30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GB" sz="3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self isolation) </a:t>
            </a:r>
            <a:endParaRPr lang="en-GB" sz="3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374681"/>
              </a:clrFrom>
              <a:clrTo>
                <a:srgbClr val="37468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32847"/>
          <a:stretch/>
        </p:blipFill>
        <p:spPr>
          <a:xfrm>
            <a:off x="822564" y="188640"/>
            <a:ext cx="7600000" cy="2826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5661248"/>
            <a:ext cx="4988798" cy="17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50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are we learning today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908" y="1378140"/>
            <a:ext cx="866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LO: </a:t>
            </a:r>
            <a:r>
              <a:rPr lang="en-GB" sz="2800" dirty="0" smtClean="0">
                <a:solidFill>
                  <a:schemeClr val="tx2"/>
                </a:solidFill>
              </a:rPr>
              <a:t>demonstrate an understanding of the rules of hockey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1D1C77-47C2-41C9-A26B-7A500190CA3D}"/>
              </a:ext>
            </a:extLst>
          </p:cNvPr>
          <p:cNvSpPr txBox="1"/>
          <p:nvPr/>
        </p:nvSpPr>
        <p:spPr>
          <a:xfrm>
            <a:off x="223817" y="3168326"/>
            <a:ext cx="86686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You will show your learning by…</a:t>
            </a:r>
          </a:p>
          <a:p>
            <a:pPr algn="ctr"/>
            <a:endParaRPr lang="en-GB" sz="12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Identify the rules of hockey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Apply your knowledge to different contexts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Justifying why the official has made the decision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345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Starter</a:t>
            </a:r>
            <a:endParaRPr lang="en-GB" sz="4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908" y="1378140"/>
            <a:ext cx="8668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Write down as many hockey ‘fouls’ and  ‘infringements’ you can think of. 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57346" name="Picture 2" descr="Field Hockey Rules: How To Play Hockey | Rules of Spo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492896"/>
            <a:ext cx="2857500" cy="2143125"/>
          </a:xfrm>
          <a:prstGeom prst="rect">
            <a:avLst/>
          </a:prstGeom>
          <a:noFill/>
        </p:spPr>
      </p:pic>
      <p:pic>
        <p:nvPicPr>
          <p:cNvPr id="57348" name="Picture 4" descr="Picture Of The Day | CurryPos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2481194"/>
            <a:ext cx="3881752" cy="2377573"/>
          </a:xfrm>
          <a:prstGeom prst="rect">
            <a:avLst/>
          </a:prstGeom>
          <a:noFill/>
        </p:spPr>
      </p:pic>
      <p:pic>
        <p:nvPicPr>
          <p:cNvPr id="57350" name="Picture 6" descr="Field Hockey: After tying game with :03 left, SWR falls in OT - Riverhead  News Revie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4725144"/>
            <a:ext cx="2400300" cy="1905000"/>
          </a:xfrm>
          <a:prstGeom prst="rect">
            <a:avLst/>
          </a:prstGeom>
          <a:noFill/>
        </p:spPr>
      </p:pic>
      <p:pic>
        <p:nvPicPr>
          <p:cNvPr id="57352" name="Picture 8" descr="UMPIRES RULE: Considerations in the correct use of umpiring cards in the  issuing of personal penalties - GO HOCKE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5085184"/>
            <a:ext cx="3362325" cy="13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234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are we learning today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908" y="1378140"/>
            <a:ext cx="8668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LO: </a:t>
            </a:r>
            <a:r>
              <a:rPr lang="en-GB" sz="2800" dirty="0" smtClean="0">
                <a:solidFill>
                  <a:schemeClr val="tx2"/>
                </a:solidFill>
              </a:rPr>
              <a:t>Justify the components of fitness and skills needed in hockey</a:t>
            </a:r>
            <a:r>
              <a:rPr lang="en-GB" sz="2800" dirty="0" smtClean="0">
                <a:solidFill>
                  <a:schemeClr val="tx2"/>
                </a:solidFill>
              </a:rPr>
              <a:t>.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1D1C77-47C2-41C9-A26B-7A500190CA3D}"/>
              </a:ext>
            </a:extLst>
          </p:cNvPr>
          <p:cNvSpPr txBox="1"/>
          <p:nvPr/>
        </p:nvSpPr>
        <p:spPr>
          <a:xfrm>
            <a:off x="223817" y="3168326"/>
            <a:ext cx="8668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You will show your learning by…</a:t>
            </a:r>
          </a:p>
          <a:p>
            <a:pPr algn="ctr"/>
            <a:endParaRPr lang="en-GB" sz="12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Identifying the 12 components of fitness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Applying you knowledge of components and hockey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Justifying how the components help a hockey performer 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345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Hockey officiating</a:t>
            </a:r>
            <a:endParaRPr lang="en-GB" sz="4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 to the following website then click on ‘rules of hockey’ and create an account.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https://hockeyhub.englandhockey.co.uk/officiating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 l="7379" t="18500" r="9344" b="15351"/>
          <a:stretch>
            <a:fillRect/>
          </a:stretch>
        </p:blipFill>
        <p:spPr bwMode="auto">
          <a:xfrm>
            <a:off x="971600" y="3140968"/>
            <a:ext cx="6285270" cy="26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2345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Hockey officiating</a:t>
            </a:r>
            <a:endParaRPr lang="en-GB" sz="4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the officiating award by reading the rules and completing the questions for each section.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you have successfully completed each section, it will look like this. Download your certificate and email your teacher a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copy!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 l="36909" t="49527" r="10526" b="30050"/>
          <a:stretch>
            <a:fillRect/>
          </a:stretch>
        </p:blipFill>
        <p:spPr bwMode="auto">
          <a:xfrm>
            <a:off x="179512" y="3501008"/>
            <a:ext cx="4169748" cy="109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print"/>
          <a:srcRect l="4522" t="36350" r="71853" b="4851"/>
          <a:stretch>
            <a:fillRect/>
          </a:stretch>
        </p:blipFill>
        <p:spPr bwMode="auto">
          <a:xfrm>
            <a:off x="3707904" y="3212976"/>
            <a:ext cx="2304256" cy="322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6372200" y="2996952"/>
            <a:ext cx="2232248" cy="3188926"/>
            <a:chOff x="4499992" y="3140968"/>
            <a:chExt cx="2232248" cy="3188926"/>
          </a:xfrm>
        </p:grpSpPr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33957" t="19550" r="37103" b="6951"/>
            <a:stretch>
              <a:fillRect/>
            </a:stretch>
          </p:blipFill>
          <p:spPr bwMode="auto">
            <a:xfrm>
              <a:off x="4499992" y="3140968"/>
              <a:ext cx="2232248" cy="3188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4716016" y="4725144"/>
              <a:ext cx="576064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44008" y="5373216"/>
              <a:ext cx="57606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1292345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Hockey </a:t>
            </a:r>
            <a:r>
              <a:rPr lang="en-GB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officiating – extension task</a:t>
            </a:r>
            <a:endParaRPr lang="en-GB" sz="4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Put your new qualification to use!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 back to the officiating section and click on ‘You’re the Umpire’.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dirty="0" smtClean="0"/>
              <a:t>There are more clips at the bottom of the same page.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GB" sz="2400" dirty="0" smtClean="0">
                <a:hlinkClick r:id="rId8"/>
              </a:rPr>
              <a:t>https://</a:t>
            </a:r>
            <a:r>
              <a:rPr lang="en-GB" sz="2400" dirty="0" smtClean="0">
                <a:hlinkClick r:id="rId8"/>
              </a:rPr>
              <a:t>hockeyhub.englandhockey.co.uk/youretheumpire</a:t>
            </a:r>
            <a:endParaRPr lang="en-GB" sz="24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345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Plenary</a:t>
            </a:r>
            <a:endParaRPr lang="en-GB" sz="4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dirty="0" smtClean="0"/>
              <a:t>Email your certificate to your teacher.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dirty="0" smtClean="0"/>
              <a:t>Hockey club will start after Christmas – extend your learning further by offering your support by training or officiating! England Hockey have a National pathway for hockey volunteers. Find out more here:</a:t>
            </a:r>
            <a:endParaRPr lang="en-GB" dirty="0" smtClean="0"/>
          </a:p>
          <a:p>
            <a:pPr marL="342900" lvl="0" indent="-342900">
              <a:spcBef>
                <a:spcPct val="20000"/>
              </a:spcBef>
            </a:pPr>
            <a:r>
              <a:rPr lang="en-GB" sz="1600" dirty="0" smtClean="0">
                <a:hlinkClick r:id="rId8"/>
              </a:rPr>
              <a:t>http://</a:t>
            </a:r>
            <a:r>
              <a:rPr lang="en-GB" sz="1600" dirty="0" smtClean="0">
                <a:hlinkClick r:id="rId8"/>
              </a:rPr>
              <a:t>www.englandhockey.co.uk/landing.asp?section=1259&amp;sectionTitle=Volunteering</a:t>
            </a:r>
            <a:endParaRPr lang="en-GB" sz="1600" dirty="0" smtClean="0"/>
          </a:p>
          <a:p>
            <a:pPr marL="342900" lvl="0" indent="-342900">
              <a:spcBef>
                <a:spcPct val="20000"/>
              </a:spcBef>
            </a:pPr>
            <a:endParaRPr lang="en-GB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4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6" name="Picture 2" descr="Hockey Makers Watching HWC20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3284984"/>
            <a:ext cx="680085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234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Starter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B006F-B45F-435F-8BF0-0C9D96C230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9" t="14326" r="8385" b="12071"/>
          <a:stretch/>
        </p:blipFill>
        <p:spPr>
          <a:xfrm>
            <a:off x="226218" y="3064093"/>
            <a:ext cx="2533356" cy="2300404"/>
          </a:xfrm>
          <a:prstGeom prst="rect">
            <a:avLst/>
          </a:prstGeom>
        </p:spPr>
      </p:pic>
      <p:pic>
        <p:nvPicPr>
          <p:cNvPr id="19" name="Picture 18" descr="A person holding a sign&#10;&#10;Description automatically generated">
            <a:extLst>
              <a:ext uri="{FF2B5EF4-FFF2-40B4-BE49-F238E27FC236}">
                <a16:creationId xmlns:a16="http://schemas.microsoft.com/office/drawing/2014/main" xmlns="" id="{23D9B9AA-1E52-4740-AFED-076B6F101D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59"/>
          <a:stretch/>
        </p:blipFill>
        <p:spPr>
          <a:xfrm>
            <a:off x="3007574" y="3064093"/>
            <a:ext cx="2806611" cy="2212748"/>
          </a:xfrm>
          <a:prstGeom prst="rect">
            <a:avLst/>
          </a:prstGeom>
        </p:spPr>
      </p:pic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8164D8B4-B150-43D9-ADD9-D1B9F2A32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2" t="4941" r="5305" b="6770"/>
          <a:stretch/>
        </p:blipFill>
        <p:spPr>
          <a:xfrm>
            <a:off x="6062185" y="3064093"/>
            <a:ext cx="2746264" cy="22127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6D945F-5B25-4B34-92CC-0A2E6A12B467}"/>
              </a:ext>
            </a:extLst>
          </p:cNvPr>
          <p:cNvSpPr txBox="1"/>
          <p:nvPr/>
        </p:nvSpPr>
        <p:spPr>
          <a:xfrm>
            <a:off x="899592" y="164495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How would you define fitness?</a:t>
            </a:r>
          </a:p>
        </p:txBody>
      </p:sp>
    </p:spTree>
    <p:extLst>
      <p:ext uri="{BB962C8B-B14F-4D97-AF65-F5344CB8AC3E}">
        <p14:creationId xmlns:p14="http://schemas.microsoft.com/office/powerpoint/2010/main" xmlns="" val="43072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Starter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05B006F-B45F-435F-8BF0-0C9D96C230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9" t="14326" r="8385" b="12071"/>
          <a:stretch/>
        </p:blipFill>
        <p:spPr>
          <a:xfrm>
            <a:off x="226218" y="3064093"/>
            <a:ext cx="2533356" cy="2300404"/>
          </a:xfrm>
          <a:prstGeom prst="rect">
            <a:avLst/>
          </a:prstGeom>
        </p:spPr>
      </p:pic>
      <p:pic>
        <p:nvPicPr>
          <p:cNvPr id="19" name="Picture 18" descr="A person holding a sign&#10;&#10;Description automatically generated">
            <a:extLst>
              <a:ext uri="{FF2B5EF4-FFF2-40B4-BE49-F238E27FC236}">
                <a16:creationId xmlns:a16="http://schemas.microsoft.com/office/drawing/2014/main" xmlns="" id="{23D9B9AA-1E52-4740-AFED-076B6F101D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59"/>
          <a:stretch/>
        </p:blipFill>
        <p:spPr>
          <a:xfrm>
            <a:off x="3007574" y="3064093"/>
            <a:ext cx="2806611" cy="2212748"/>
          </a:xfrm>
          <a:prstGeom prst="rect">
            <a:avLst/>
          </a:prstGeom>
        </p:spPr>
      </p:pic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8164D8B4-B150-43D9-ADD9-D1B9F2A32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2" t="4941" r="5305" b="6770"/>
          <a:stretch/>
        </p:blipFill>
        <p:spPr>
          <a:xfrm>
            <a:off x="6062185" y="3064093"/>
            <a:ext cx="2746264" cy="22127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6D945F-5B25-4B34-92CC-0A2E6A12B467}"/>
              </a:ext>
            </a:extLst>
          </p:cNvPr>
          <p:cNvSpPr txBox="1"/>
          <p:nvPr/>
        </p:nvSpPr>
        <p:spPr>
          <a:xfrm>
            <a:off x="791580" y="164495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Fitness is defined as </a:t>
            </a:r>
            <a:r>
              <a:rPr lang="en-GB" sz="3600" b="1" dirty="0">
                <a:solidFill>
                  <a:srgbClr val="FF0000"/>
                </a:solidFill>
              </a:rPr>
              <a:t>the ability to cope with the demands of the environment</a:t>
            </a:r>
            <a:r>
              <a:rPr lang="en-GB" sz="36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22405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Components of fitness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B82E754-C303-420F-947C-1B301B7DD6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62684" t="44761" r="24987" b="23971"/>
          <a:stretch/>
        </p:blipFill>
        <p:spPr>
          <a:xfrm>
            <a:off x="2721905" y="2751955"/>
            <a:ext cx="3744416" cy="379834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FCCDE3B8-E10E-4809-842D-0FD0AC60F2E8}"/>
              </a:ext>
            </a:extLst>
          </p:cNvPr>
          <p:cNvSpPr txBox="1">
            <a:spLocks/>
          </p:cNvSpPr>
          <p:nvPr/>
        </p:nvSpPr>
        <p:spPr>
          <a:xfrm>
            <a:off x="311404" y="1132395"/>
            <a:ext cx="8521192" cy="183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Fitness is made up of different components, which allow you to be able to perform physical activity in different ways.</a:t>
            </a:r>
          </a:p>
          <a:p>
            <a:pPr marL="0" indent="0">
              <a:buNone/>
            </a:pPr>
            <a:r>
              <a:rPr lang="en-GB" sz="2400" dirty="0" smtClean="0"/>
              <a:t>Different positions </a:t>
            </a:r>
            <a:r>
              <a:rPr lang="en-GB" sz="2400" dirty="0"/>
              <a:t>in </a:t>
            </a:r>
            <a:r>
              <a:rPr lang="en-GB" sz="2400" dirty="0" smtClean="0"/>
              <a:t>hockey require </a:t>
            </a:r>
            <a:r>
              <a:rPr lang="en-GB" sz="2400" dirty="0"/>
              <a:t>different components of fitness. </a:t>
            </a:r>
          </a:p>
        </p:txBody>
      </p:sp>
      <p:pic>
        <p:nvPicPr>
          <p:cNvPr id="22530" name="Picture 2" descr="Maddie Hinch - Hockey. | Maddie hinch, England hockey, Goalkeeper traini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581128"/>
            <a:ext cx="2057371" cy="1728192"/>
          </a:xfrm>
          <a:prstGeom prst="rect">
            <a:avLst/>
          </a:prstGeom>
          <a:noFill/>
        </p:spPr>
      </p:pic>
      <p:pic>
        <p:nvPicPr>
          <p:cNvPr id="22532" name="Picture 4" descr="Learning from the past to prepare for the futur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852936"/>
            <a:ext cx="2520280" cy="1419344"/>
          </a:xfrm>
          <a:prstGeom prst="rect">
            <a:avLst/>
          </a:prstGeom>
          <a:noFill/>
        </p:spPr>
      </p:pic>
      <p:pic>
        <p:nvPicPr>
          <p:cNvPr id="22534" name="Picture 6" descr="Britain's men reach Grand Finals after historic win - GB Hocke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2708920"/>
            <a:ext cx="2346467" cy="1512168"/>
          </a:xfrm>
          <a:prstGeom prst="rect">
            <a:avLst/>
          </a:prstGeom>
          <a:noFill/>
        </p:spPr>
      </p:pic>
      <p:pic>
        <p:nvPicPr>
          <p:cNvPr id="22536" name="Picture 8" descr="Great Britain slip to Belgium defeat in Olympic opener – GB Hockey | The  Sport Fee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4725144"/>
            <a:ext cx="2396997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691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are the components of fitness?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45271977-6988-4C29-AD58-0C4C527F6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668805"/>
              </p:ext>
            </p:extLst>
          </p:nvPr>
        </p:nvGraphicFramePr>
        <p:xfrm>
          <a:off x="856262" y="1698695"/>
          <a:ext cx="7431476" cy="46466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1241">
                  <a:extLst>
                    <a:ext uri="{9D8B030D-6E8A-4147-A177-3AD203B41FA5}">
                      <a16:colId xmlns:a16="http://schemas.microsoft.com/office/drawing/2014/main" xmlns="" val="4256599877"/>
                    </a:ext>
                  </a:extLst>
                </a:gridCol>
                <a:gridCol w="5580235">
                  <a:extLst>
                    <a:ext uri="{9D8B030D-6E8A-4147-A177-3AD203B41FA5}">
                      <a16:colId xmlns:a16="http://schemas.microsoft.com/office/drawing/2014/main" xmlns="" val="4255916016"/>
                    </a:ext>
                  </a:extLst>
                </a:gridCol>
              </a:tblGrid>
              <a:tr h="341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Flexibility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Ability to hold a body part in a static position.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834323789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Strength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The ability to move and change direction quickly whilst maintain control.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977801516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Cardiovascular endurance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The ability to use two different parts of the body together smoothly and efficiently.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3219598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Muscular endurance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The maintenance of the centre of mass over the base of support.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759290625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Balance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The ability of muscles to undergo repeated contractions, avoiding fatigue.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1576526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Agility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The ability to overcome a resistance.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02829327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Co-ordination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Ability of heart and lungs to supply oxygen to the working muscles.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697903704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Power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The largest force possible in a single maximal contraction.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025145319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Reaction Time 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Putting the body parts through actions as quickly as possible.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448355439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Speed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The time taken to initiate a response to a stimulus.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989492430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Static Strength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The range of movement possible at a joint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2974204324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Maximal strength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Product of strength and speed, also known as explosive strength (anaerobic power).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3893867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6B2594-3C91-47E7-BB32-0E07E47FC66B}"/>
              </a:ext>
            </a:extLst>
          </p:cNvPr>
          <p:cNvSpPr txBox="1"/>
          <p:nvPr/>
        </p:nvSpPr>
        <p:spPr>
          <a:xfrm>
            <a:off x="452892" y="1185618"/>
            <a:ext cx="813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Match up the component of fitness to the correct definition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1483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Components of fitness definitions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6B2594-3C91-47E7-BB32-0E07E47FC66B}"/>
              </a:ext>
            </a:extLst>
          </p:cNvPr>
          <p:cNvSpPr txBox="1"/>
          <p:nvPr/>
        </p:nvSpPr>
        <p:spPr>
          <a:xfrm>
            <a:off x="452892" y="1124744"/>
            <a:ext cx="813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How many did you get correct?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RED PEN </a:t>
            </a:r>
            <a:r>
              <a:rPr lang="en-GB" dirty="0">
                <a:highlight>
                  <a:srgbClr val="FFFF00"/>
                </a:highlight>
              </a:rPr>
              <a:t>where needed.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A628CEB5-13EB-4982-9C7A-A76A6B894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25576"/>
              </p:ext>
            </p:extLst>
          </p:nvPr>
        </p:nvGraphicFramePr>
        <p:xfrm>
          <a:off x="506948" y="1577267"/>
          <a:ext cx="8130104" cy="47307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32804">
                  <a:extLst>
                    <a:ext uri="{9D8B030D-6E8A-4147-A177-3AD203B41FA5}">
                      <a16:colId xmlns:a16="http://schemas.microsoft.com/office/drawing/2014/main" xmlns="" val="4256599877"/>
                    </a:ext>
                  </a:extLst>
                </a:gridCol>
                <a:gridCol w="6297300">
                  <a:extLst>
                    <a:ext uri="{9D8B030D-6E8A-4147-A177-3AD203B41FA5}">
                      <a16:colId xmlns:a16="http://schemas.microsoft.com/office/drawing/2014/main" xmlns="" val="4255916016"/>
                    </a:ext>
                  </a:extLst>
                </a:gridCol>
              </a:tblGrid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Flexibility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range of movement possible at a joint.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83432378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Strength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ability to overcome a resistance.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97780151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Cardiovascular endurance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Ability of heart and lungs to supply oxygen to the working muscles.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3219598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Muscular endurance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ability of muscles to undergo repeated contractions, avoiding fatigue.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759290625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Balance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maintenance of the centre of mass over the base of support.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157652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Agility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ability to move and change direction quickly whilst maintain control.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02829327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Co-ordination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ability to use two different parts of the body together smoothly and efficiently.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697903704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Power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Product of strength and speed, also known as explosive strength (anaerobic power).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02514531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Reaction Time 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time taken to initiate a response to a stimulus.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44835543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Speed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Putting the body parts through actions as quickly as possible.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989492430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Static Strength</a:t>
                      </a:r>
                      <a:endParaRPr lang="en-GB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Ability to hold a body part in a static position. 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2974204324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Maximal strength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The largest force possible in a single maximal contraction.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38938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781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Application </a:t>
            </a:r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 </a:t>
            </a: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skills and components of fitness </a:t>
            </a:r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 </a:t>
            </a: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hockey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A628CEB5-13EB-4982-9C7A-A76A6B894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8205794"/>
              </p:ext>
            </p:extLst>
          </p:nvPr>
        </p:nvGraphicFramePr>
        <p:xfrm>
          <a:off x="7177187" y="1174277"/>
          <a:ext cx="1820447" cy="51249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0447">
                  <a:extLst>
                    <a:ext uri="{9D8B030D-6E8A-4147-A177-3AD203B41FA5}">
                      <a16:colId xmlns:a16="http://schemas.microsoft.com/office/drawing/2014/main" xmlns="" val="4256599877"/>
                    </a:ext>
                  </a:extLst>
                </a:gridCol>
              </a:tblGrid>
              <a:tr h="394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FITNESS COMPONENT</a:t>
                      </a: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552852991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Flexibility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83432378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Strength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97780151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Cardiovascular endurance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3219598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Muscular endurance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759290625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Balance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157652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Agility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02829327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Co-ordination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697903704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Power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102514531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Reaction Time 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44835543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Speed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989492430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</a:rPr>
                        <a:t>Static Strength</a:t>
                      </a:r>
                      <a:endParaRPr lang="en-GB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2974204324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Maximal strength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38938676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830F5129-5777-4605-83D0-A82D5BDF4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1153261"/>
              </p:ext>
            </p:extLst>
          </p:nvPr>
        </p:nvGraphicFramePr>
        <p:xfrm>
          <a:off x="87258" y="1174277"/>
          <a:ext cx="1820447" cy="23653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0447">
                  <a:extLst>
                    <a:ext uri="{9D8B030D-6E8A-4147-A177-3AD203B41FA5}">
                      <a16:colId xmlns:a16="http://schemas.microsoft.com/office/drawing/2014/main" xmlns="" val="4256599877"/>
                    </a:ext>
                  </a:extLst>
                </a:gridCol>
              </a:tblGrid>
              <a:tr h="394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HOCKEY SKILLS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552852991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834323789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Receiving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  <a:extLst>
                  <a:ext uri="{0D108BD9-81ED-4DB2-BD59-A6C34878D82A}">
                    <a16:rowId xmlns:a16="http://schemas.microsoft.com/office/drawing/2014/main" xmlns="" val="321576526"/>
                  </a:ext>
                </a:extLst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Dribbling/moving with the ball</a:t>
                      </a:r>
                    </a:p>
                  </a:txBody>
                  <a:tcPr marL="29709" marR="29709" marT="0" marB="0"/>
                </a:tc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Shooting </a:t>
                      </a:r>
                    </a:p>
                  </a:txBody>
                  <a:tcPr marL="29709" marR="29709" marT="0" marB="0"/>
                </a:tc>
              </a:tr>
              <a:tr h="394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Tackling/</a:t>
                      </a: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jockeying/ marking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09" marR="29709" marT="0" marB="0"/>
                </a:tc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22889B-CB4C-46F3-86B6-4BDEB87A048A}"/>
              </a:ext>
            </a:extLst>
          </p:cNvPr>
          <p:cNvSpPr txBox="1"/>
          <p:nvPr/>
        </p:nvSpPr>
        <p:spPr>
          <a:xfrm>
            <a:off x="2094377" y="5259249"/>
            <a:ext cx="4776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dirty="0" smtClean="0">
                <a:highlight>
                  <a:srgbClr val="FFFF00"/>
                </a:highlight>
              </a:rPr>
              <a:t>What </a:t>
            </a:r>
            <a:r>
              <a:rPr lang="en-GB" dirty="0">
                <a:highlight>
                  <a:srgbClr val="FFFF00"/>
                </a:highlight>
              </a:rPr>
              <a:t>skill(s) can you see?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highlight>
                  <a:srgbClr val="FFFF00"/>
                </a:highlight>
              </a:rPr>
              <a:t>2. What </a:t>
            </a:r>
            <a:r>
              <a:rPr lang="en-GB" dirty="0">
                <a:highlight>
                  <a:srgbClr val="FFFF00"/>
                </a:highlight>
              </a:rPr>
              <a:t>component of fitness can you see</a:t>
            </a:r>
            <a:r>
              <a:rPr lang="en-GB" dirty="0" smtClean="0">
                <a:highlight>
                  <a:srgbClr val="FFFF00"/>
                </a:highlight>
              </a:rPr>
              <a:t>? </a:t>
            </a:r>
            <a:r>
              <a:rPr lang="en-GB" u="sng" dirty="0" smtClean="0">
                <a:highlight>
                  <a:srgbClr val="FFFF00"/>
                </a:highlight>
              </a:rPr>
              <a:t>Justify</a:t>
            </a:r>
            <a:r>
              <a:rPr lang="en-GB" dirty="0" smtClean="0">
                <a:highlight>
                  <a:srgbClr val="FFFF00"/>
                </a:highlight>
              </a:rPr>
              <a:t> your answer.</a:t>
            </a:r>
            <a:endParaRPr lang="en-GB" dirty="0">
              <a:highlight>
                <a:srgbClr val="FFFF00"/>
              </a:highlight>
            </a:endParaRPr>
          </a:p>
          <a:p>
            <a:pPr algn="ctr"/>
            <a:r>
              <a:rPr lang="en-GB" dirty="0"/>
              <a:t>(Use the definitions on the previous slide to help)</a:t>
            </a:r>
          </a:p>
        </p:txBody>
      </p:sp>
      <p:pic>
        <p:nvPicPr>
          <p:cNvPr id="20" name="Picture 2" descr="International Results - England Hocke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700809"/>
            <a:ext cx="5040560" cy="3427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641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nternational Results - England Hoc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5238750" cy="35623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1761" y="0"/>
            <a:ext cx="9144000" cy="1052736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080" y="6166927"/>
            <a:ext cx="3888432" cy="809050"/>
          </a:xfrm>
        </p:spPr>
      </p:pic>
      <p:sp>
        <p:nvSpPr>
          <p:cNvPr id="11" name="Rectangle 10"/>
          <p:cNvSpPr/>
          <p:nvPr/>
        </p:nvSpPr>
        <p:spPr>
          <a:xfrm>
            <a:off x="7380312" y="549841"/>
            <a:ext cx="176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Sidmouth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4294B"/>
              </a:clrFrom>
              <a:clrTo>
                <a:srgbClr val="04294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7"/>
          <a:stretch/>
        </p:blipFill>
        <p:spPr>
          <a:xfrm>
            <a:off x="7524328" y="37175"/>
            <a:ext cx="1440160" cy="61284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609" y="6166927"/>
            <a:ext cx="3744416" cy="80905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43807" y="6166927"/>
            <a:ext cx="936104" cy="80905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17944" y="6166927"/>
            <a:ext cx="936104" cy="809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817" y="6343"/>
            <a:ext cx="6969959" cy="1040260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Example – </a:t>
            </a:r>
            <a:r>
              <a:rPr lang="en-GB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identify skills </a:t>
            </a:r>
            <a:endParaRPr lang="en-GB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41575"/>
            <a:ext cx="1676430" cy="576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52EF18-EAFA-40BD-BF2B-0CA5885F0980}"/>
              </a:ext>
            </a:extLst>
          </p:cNvPr>
          <p:cNvSpPr txBox="1"/>
          <p:nvPr/>
        </p:nvSpPr>
        <p:spPr>
          <a:xfrm>
            <a:off x="7266684" y="2420888"/>
            <a:ext cx="18773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Dribbling/moving with the ball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984F06F-5D9D-4333-977F-2E1B8FC1F0E8}"/>
              </a:ext>
            </a:extLst>
          </p:cNvPr>
          <p:cNvCxnSpPr>
            <a:cxnSpLocks/>
          </p:cNvCxnSpPr>
          <p:nvPr/>
        </p:nvCxnSpPr>
        <p:spPr>
          <a:xfrm flipH="1">
            <a:off x="6130295" y="3068960"/>
            <a:ext cx="1610057" cy="23294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8255B1E-506D-498C-8B13-60BBD32A37F9}"/>
              </a:ext>
            </a:extLst>
          </p:cNvPr>
          <p:cNvSpPr txBox="1"/>
          <p:nvPr/>
        </p:nvSpPr>
        <p:spPr>
          <a:xfrm>
            <a:off x="3851920" y="6021288"/>
            <a:ext cx="9711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Tackling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35E769C4-D593-4764-BB65-20F944A45CDC}"/>
              </a:ext>
            </a:extLst>
          </p:cNvPr>
          <p:cNvCxnSpPr>
            <a:cxnSpLocks/>
          </p:cNvCxnSpPr>
          <p:nvPr/>
        </p:nvCxnSpPr>
        <p:spPr>
          <a:xfrm flipV="1">
            <a:off x="4283968" y="4437112"/>
            <a:ext cx="31054" cy="15900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0519F5-9D47-4A84-8270-1942ABBCDE35}"/>
              </a:ext>
            </a:extLst>
          </p:cNvPr>
          <p:cNvSpPr txBox="1"/>
          <p:nvPr/>
        </p:nvSpPr>
        <p:spPr>
          <a:xfrm>
            <a:off x="6868875" y="5521757"/>
            <a:ext cx="214432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you argue any others? </a:t>
            </a:r>
          </a:p>
        </p:txBody>
      </p:sp>
    </p:spTree>
    <p:extLst>
      <p:ext uri="{BB962C8B-B14F-4D97-AF65-F5344CB8AC3E}">
        <p14:creationId xmlns:p14="http://schemas.microsoft.com/office/powerpoint/2010/main" xmlns="" val="4178479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1515</Words>
  <Application>Microsoft Office PowerPoint</Application>
  <PresentationFormat>On-screen Show (4:3)</PresentationFormat>
  <Paragraphs>350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Home Learning Year 9 – Hockey (Week 1 of self isolation) </vt:lpstr>
      <vt:lpstr>What are we learning today</vt:lpstr>
      <vt:lpstr>Starter</vt:lpstr>
      <vt:lpstr>Starter</vt:lpstr>
      <vt:lpstr>Components of fitness</vt:lpstr>
      <vt:lpstr>What are the components of fitness?</vt:lpstr>
      <vt:lpstr>Components of fitness definitions</vt:lpstr>
      <vt:lpstr>Application to skills and components of fitness in hockey</vt:lpstr>
      <vt:lpstr>Example – identify skills </vt:lpstr>
      <vt:lpstr>Example – justify components of fitness</vt:lpstr>
      <vt:lpstr>Apply to skills in hockey</vt:lpstr>
      <vt:lpstr>Apply to skills in hockey</vt:lpstr>
      <vt:lpstr>Apply to goalkeeper skills in hockey</vt:lpstr>
      <vt:lpstr>Apply to goalkeeper skills in hockey</vt:lpstr>
      <vt:lpstr>Plenary – what have you learnt today? Can you beat your first attempt?</vt:lpstr>
      <vt:lpstr>Plenary – what have you learnt today?</vt:lpstr>
      <vt:lpstr>Home Learning Year 9 – Hockey (Week 2 of self isolation) </vt:lpstr>
      <vt:lpstr>What are we learning today</vt:lpstr>
      <vt:lpstr>Starter</vt:lpstr>
      <vt:lpstr>Hockey officiating</vt:lpstr>
      <vt:lpstr>Hockey officiating</vt:lpstr>
      <vt:lpstr>Hockey officiating – extension task</vt:lpstr>
      <vt:lpstr>Plenary</vt:lpstr>
    </vt:vector>
  </TitlesOfParts>
  <Company>Sidmouth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Sidmouth College</dc:title>
  <dc:creator>Kylie Joyce</dc:creator>
  <cp:lastModifiedBy>User</cp:lastModifiedBy>
  <cp:revision>228</cp:revision>
  <cp:lastPrinted>2020-07-06T14:33:29Z</cp:lastPrinted>
  <dcterms:created xsi:type="dcterms:W3CDTF">2013-02-11T09:41:04Z</dcterms:created>
  <dcterms:modified xsi:type="dcterms:W3CDTF">2020-10-30T15:37:51Z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1057557</vt:lpwstr>
  </property>
  <property fmtid="{D5CDD505-2E9C-101B-9397-08002B2CF9AE}" pid="3" name="NXPowerLiteSettings">
    <vt:lpwstr>C74006B004C800</vt:lpwstr>
  </property>
  <property fmtid="{D5CDD505-2E9C-101B-9397-08002B2CF9AE}" pid="4" name="NXPowerLiteVersion">
    <vt:lpwstr>S7.1.21</vt:lpwstr>
  </property>
</Properties>
</file>